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73"/>
  </p:notesMasterIdLst>
  <p:sldIdLst>
    <p:sldId id="265" r:id="rId2"/>
    <p:sldId id="266" r:id="rId3"/>
    <p:sldId id="352" r:id="rId4"/>
    <p:sldId id="324" r:id="rId5"/>
    <p:sldId id="330" r:id="rId6"/>
    <p:sldId id="334" r:id="rId7"/>
    <p:sldId id="329" r:id="rId8"/>
    <p:sldId id="348" r:id="rId9"/>
    <p:sldId id="332" r:id="rId10"/>
    <p:sldId id="358" r:id="rId11"/>
    <p:sldId id="338" r:id="rId12"/>
    <p:sldId id="337" r:id="rId13"/>
    <p:sldId id="359" r:id="rId14"/>
    <p:sldId id="326" r:id="rId15"/>
    <p:sldId id="365" r:id="rId16"/>
    <p:sldId id="268" r:id="rId17"/>
    <p:sldId id="366" r:id="rId18"/>
    <p:sldId id="367" r:id="rId19"/>
    <p:sldId id="368" r:id="rId20"/>
    <p:sldId id="369" r:id="rId21"/>
    <p:sldId id="370" r:id="rId22"/>
    <p:sldId id="297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294" r:id="rId39"/>
    <p:sldId id="295" r:id="rId40"/>
    <p:sldId id="296" r:id="rId41"/>
    <p:sldId id="364" r:id="rId42"/>
    <p:sldId id="269" r:id="rId43"/>
    <p:sldId id="271" r:id="rId44"/>
    <p:sldId id="272" r:id="rId45"/>
    <p:sldId id="270" r:id="rId46"/>
    <p:sldId id="267" r:id="rId47"/>
    <p:sldId id="273" r:id="rId48"/>
    <p:sldId id="276" r:id="rId49"/>
    <p:sldId id="290" r:id="rId50"/>
    <p:sldId id="277" r:id="rId51"/>
    <p:sldId id="278" r:id="rId52"/>
    <p:sldId id="323" r:id="rId53"/>
    <p:sldId id="340" r:id="rId54"/>
    <p:sldId id="279" r:id="rId55"/>
    <p:sldId id="280" r:id="rId56"/>
    <p:sldId id="282" r:id="rId57"/>
    <p:sldId id="281" r:id="rId58"/>
    <p:sldId id="284" r:id="rId59"/>
    <p:sldId id="283" r:id="rId60"/>
    <p:sldId id="285" r:id="rId61"/>
    <p:sldId id="286" r:id="rId62"/>
    <p:sldId id="287" r:id="rId63"/>
    <p:sldId id="293" r:id="rId64"/>
    <p:sldId id="288" r:id="rId65"/>
    <p:sldId id="360" r:id="rId66"/>
    <p:sldId id="301" r:id="rId67"/>
    <p:sldId id="361" r:id="rId68"/>
    <p:sldId id="362" r:id="rId69"/>
    <p:sldId id="354" r:id="rId70"/>
    <p:sldId id="363" r:id="rId71"/>
    <p:sldId id="353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337" autoAdjust="0"/>
  </p:normalViewPr>
  <p:slideViewPr>
    <p:cSldViewPr snapToGrid="0">
      <p:cViewPr varScale="1">
        <p:scale>
          <a:sx n="93" d="100"/>
          <a:sy n="93" d="100"/>
        </p:scale>
        <p:origin x="737" y="5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</a:t>
            </a:r>
            <a:r>
              <a:rPr lang="en-GB" sz="1000" b="1" dirty="0">
                <a:solidFill>
                  <a:srgbClr val="FCE5CD"/>
                </a:solidFill>
              </a:rPr>
              <a:t>XOPPY                                                                    M. Sanchez del Rio</a:t>
            </a:r>
            <a:r>
              <a:rPr lang="en" sz="1000" b="1" dirty="0">
                <a:solidFill>
                  <a:srgbClr val="FCE5CD"/>
                </a:solidFill>
              </a:rPr>
              <a:t>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  <p:extLst>
      <p:ext uri="{BB962C8B-B14F-4D97-AF65-F5344CB8AC3E}">
        <p14:creationId xmlns:p14="http://schemas.microsoft.com/office/powerpoint/2010/main" val="3872101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4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9.png"/><Relationship Id="rId10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dx.doi.org/10.1117/12.893911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dx.doi.org/10.1063/1.114737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12" Type="http://schemas.openxmlformats.org/officeDocument/2006/relationships/image" Target="../media/image86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107/S160057751901213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00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90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60.png"/><Relationship Id="rId7" Type="http://schemas.openxmlformats.org/officeDocument/2006/relationships/image" Target="../media/image75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2.png"/><Relationship Id="rId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8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330.png"/><Relationship Id="rId7" Type="http://schemas.openxmlformats.org/officeDocument/2006/relationships/image" Target="../media/image8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3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3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jacow.org/medsi2020/papers/wepb17.pdf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../media/image6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hyperlink" Target="https://henke.lbl.gov/optical_constants/" TargetMode="External"/><Relationship Id="rId3" Type="http://schemas.openxmlformats.org/officeDocument/2006/relationships/hyperlink" Target="https://github.com/tschoonj/xraylib" TargetMode="External"/><Relationship Id="rId7" Type="http://schemas.openxmlformats.org/officeDocument/2006/relationships/image" Target="../media/image136.png"/><Relationship Id="rId12" Type="http://schemas.openxmlformats.org/officeDocument/2006/relationships/hyperlink" Target="https://x-server.gmca.aps.anl.gov/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hyperlink" Target="https://physics.nist.gov/PhysRefData/Xcom/html/xcom1.html" TargetMode="External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image" Target="../media/image105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2298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XOPPY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Basics X-ray Optics calculations</a:t>
            </a: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96221" y="340992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52" y="3354400"/>
            <a:ext cx="1231337" cy="52655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typical p:q focusing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[magnification]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 [1/M + a linear term with x0]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43166-CD14-4DF2-9738-56BC24B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64" y="631781"/>
            <a:ext cx="2659938" cy="1522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/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90D945-9A06-45EF-B83A-E1F82508AC2A}"/>
              </a:ext>
            </a:extLst>
          </p:cNvPr>
          <p:cNvSpPr txBox="1"/>
          <p:nvPr/>
        </p:nvSpPr>
        <p:spPr>
          <a:xfrm>
            <a:off x="3429269" y="14170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CB1D-F236-4D91-B833-57355A93090E}"/>
              </a:ext>
            </a:extLst>
          </p:cNvPr>
          <p:cNvSpPr txBox="1"/>
          <p:nvPr/>
        </p:nvSpPr>
        <p:spPr>
          <a:xfrm>
            <a:off x="4148134" y="1392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10ED-D0BB-4DF0-A9DF-618926D509C4}"/>
              </a:ext>
            </a:extLst>
          </p:cNvPr>
          <p:cNvSpPr txBox="1"/>
          <p:nvPr/>
        </p:nvSpPr>
        <p:spPr>
          <a:xfrm>
            <a:off x="2102347" y="1109226"/>
            <a:ext cx="32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B9106-98BA-44BD-8245-49CD6213D0C1}"/>
              </a:ext>
            </a:extLst>
          </p:cNvPr>
          <p:cNvSpPr txBox="1"/>
          <p:nvPr/>
        </p:nvSpPr>
        <p:spPr>
          <a:xfrm>
            <a:off x="4711816" y="110922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S x 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B48E-0243-468B-8505-51FD0BF3F971}"/>
              </a:ext>
            </a:extLst>
          </p:cNvPr>
          <p:cNvSpPr txBox="1"/>
          <p:nvPr/>
        </p:nvSpPr>
        <p:spPr>
          <a:xfrm>
            <a:off x="6036733" y="770467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 equation             Magnification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3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Other matrix-based systems: The electron beam dynamics</a:t>
            </a:r>
            <a:endParaRPr lang="en-GB" dirty="0"/>
          </a:p>
        </p:txBody>
      </p:sp>
      <p:grpSp>
        <p:nvGrpSpPr>
          <p:cNvPr id="10" name="Group 175">
            <a:extLst>
              <a:ext uri="{FF2B5EF4-FFF2-40B4-BE49-F238E27FC236}">
                <a16:creationId xmlns:a16="http://schemas.microsoft.com/office/drawing/2014/main" id="{BC6258DA-C23A-4F16-8DE8-9639F954287F}"/>
              </a:ext>
            </a:extLst>
          </p:cNvPr>
          <p:cNvGrpSpPr/>
          <p:nvPr/>
        </p:nvGrpSpPr>
        <p:grpSpPr>
          <a:xfrm>
            <a:off x="2049161" y="2671226"/>
            <a:ext cx="4978865" cy="348654"/>
            <a:chOff x="0" y="0"/>
            <a:chExt cx="6638484" cy="464871"/>
          </a:xfrm>
        </p:grpSpPr>
        <p:sp>
          <p:nvSpPr>
            <p:cNvPr id="11" name="Shape 173">
              <a:extLst>
                <a:ext uri="{FF2B5EF4-FFF2-40B4-BE49-F238E27FC236}">
                  <a16:creationId xmlns:a16="http://schemas.microsoft.com/office/drawing/2014/main" id="{BAACE819-38DB-42AD-91C7-14909DF2C4A1}"/>
                </a:ext>
              </a:extLst>
            </p:cNvPr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2" name="Shape 174">
              <a:extLst>
                <a:ext uri="{FF2B5EF4-FFF2-40B4-BE49-F238E27FC236}">
                  <a16:creationId xmlns:a16="http://schemas.microsoft.com/office/drawing/2014/main" id="{3FED45CD-B0CF-4311-A901-80FAE1A03E69}"/>
                </a:ext>
              </a:extLst>
            </p:cNvPr>
            <p:cNvSpPr/>
            <p:nvPr/>
          </p:nvSpPr>
          <p:spPr>
            <a:xfrm>
              <a:off x="0" y="0"/>
              <a:ext cx="663848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3" name="Group 178">
            <a:extLst>
              <a:ext uri="{FF2B5EF4-FFF2-40B4-BE49-F238E27FC236}">
                <a16:creationId xmlns:a16="http://schemas.microsoft.com/office/drawing/2014/main" id="{C7761F4E-2E09-4989-AC07-604DFA27F080}"/>
              </a:ext>
            </a:extLst>
          </p:cNvPr>
          <p:cNvGrpSpPr/>
          <p:nvPr/>
        </p:nvGrpSpPr>
        <p:grpSpPr>
          <a:xfrm>
            <a:off x="681955" y="3122151"/>
            <a:ext cx="3134515" cy="392417"/>
            <a:chOff x="-1" y="-1"/>
            <a:chExt cx="4179351" cy="523222"/>
          </a:xfrm>
        </p:grpSpPr>
        <p:sp>
          <p:nvSpPr>
            <p:cNvPr id="14" name="Shape 176">
              <a:extLst>
                <a:ext uri="{FF2B5EF4-FFF2-40B4-BE49-F238E27FC236}">
                  <a16:creationId xmlns:a16="http://schemas.microsoft.com/office/drawing/2014/main" id="{F225DDF3-4425-426C-B151-9551D47D62AB}"/>
                </a:ext>
              </a:extLst>
            </p:cNvPr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5" name="Shape 177">
              <a:extLst>
                <a:ext uri="{FF2B5EF4-FFF2-40B4-BE49-F238E27FC236}">
                  <a16:creationId xmlns:a16="http://schemas.microsoft.com/office/drawing/2014/main" id="{E4B5E0B5-60FC-4EB8-B9C1-E6791D66E9C6}"/>
                </a:ext>
              </a:extLst>
            </p:cNvPr>
            <p:cNvSpPr/>
            <p:nvPr/>
          </p:nvSpPr>
          <p:spPr>
            <a:xfrm>
              <a:off x="-1" y="-1"/>
              <a:ext cx="4179351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6" name="Group 183">
            <a:extLst>
              <a:ext uri="{FF2B5EF4-FFF2-40B4-BE49-F238E27FC236}">
                <a16:creationId xmlns:a16="http://schemas.microsoft.com/office/drawing/2014/main" id="{99104047-7899-4BFA-9EA0-CCB588161AC0}"/>
              </a:ext>
            </a:extLst>
          </p:cNvPr>
          <p:cNvGrpSpPr/>
          <p:nvPr/>
        </p:nvGrpSpPr>
        <p:grpSpPr>
          <a:xfrm>
            <a:off x="2519771" y="2009545"/>
            <a:ext cx="4104457" cy="536340"/>
            <a:chOff x="0" y="0"/>
            <a:chExt cx="5472608" cy="715119"/>
          </a:xfrm>
        </p:grpSpPr>
        <p:grpSp>
          <p:nvGrpSpPr>
            <p:cNvPr id="17" name="Group 181">
              <a:extLst>
                <a:ext uri="{FF2B5EF4-FFF2-40B4-BE49-F238E27FC236}">
                  <a16:creationId xmlns:a16="http://schemas.microsoft.com/office/drawing/2014/main" id="{69081DF1-9977-4865-AAD8-90A5CFB096FB}"/>
                </a:ext>
              </a:extLst>
            </p:cNvPr>
            <p:cNvGrpSpPr/>
            <p:nvPr/>
          </p:nvGrpSpPr>
          <p:grpSpPr>
            <a:xfrm>
              <a:off x="108011" y="113928"/>
              <a:ext cx="5167506" cy="486353"/>
              <a:chOff x="-1" y="0"/>
              <a:chExt cx="5167505" cy="486352"/>
            </a:xfrm>
          </p:grpSpPr>
          <p:sp>
            <p:nvSpPr>
              <p:cNvPr id="19" name="Shape 179">
                <a:extLst>
                  <a:ext uri="{FF2B5EF4-FFF2-40B4-BE49-F238E27FC236}">
                    <a16:creationId xmlns:a16="http://schemas.microsoft.com/office/drawing/2014/main" id="{033D6AA5-9338-471A-86C0-1F361FEDA63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1050"/>
              </a:p>
            </p:txBody>
          </p:sp>
          <p:sp>
            <p:nvSpPr>
              <p:cNvPr id="20" name="Shape 180">
                <a:extLst>
                  <a:ext uri="{FF2B5EF4-FFF2-40B4-BE49-F238E27FC236}">
                    <a16:creationId xmlns:a16="http://schemas.microsoft.com/office/drawing/2014/main" id="{90227CD4-31FB-4DE5-A4CF-AC6ECFF70AA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lvl="0"/>
                <a:r>
                  <a:rPr sz="1050"/>
                  <a:t> </a:t>
                </a:r>
              </a:p>
            </p:txBody>
          </p:sp>
        </p:grpSp>
        <p:sp>
          <p:nvSpPr>
            <p:cNvPr id="18" name="Shape 182">
              <a:extLst>
                <a:ext uri="{FF2B5EF4-FFF2-40B4-BE49-F238E27FC236}">
                  <a16:creationId xmlns:a16="http://schemas.microsoft.com/office/drawing/2014/main" id="{838A69C2-D694-4564-99A3-C567D56ED218}"/>
                </a:ext>
              </a:extLst>
            </p:cNvPr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050"/>
            </a:p>
          </p:txBody>
        </p:sp>
      </p:grpSp>
      <p:grpSp>
        <p:nvGrpSpPr>
          <p:cNvPr id="21" name="Group 186">
            <a:extLst>
              <a:ext uri="{FF2B5EF4-FFF2-40B4-BE49-F238E27FC236}">
                <a16:creationId xmlns:a16="http://schemas.microsoft.com/office/drawing/2014/main" id="{6DED39FD-DB17-4BB5-A077-14A1EA3ACF66}"/>
              </a:ext>
            </a:extLst>
          </p:cNvPr>
          <p:cNvGrpSpPr/>
          <p:nvPr/>
        </p:nvGrpSpPr>
        <p:grpSpPr>
          <a:xfrm>
            <a:off x="4745255" y="3508056"/>
            <a:ext cx="1325123" cy="765934"/>
            <a:chOff x="0" y="-1"/>
            <a:chExt cx="1766829" cy="1021244"/>
          </a:xfrm>
        </p:grpSpPr>
        <p:sp>
          <p:nvSpPr>
            <p:cNvPr id="22" name="Shape 184">
              <a:extLst>
                <a:ext uri="{FF2B5EF4-FFF2-40B4-BE49-F238E27FC236}">
                  <a16:creationId xmlns:a16="http://schemas.microsoft.com/office/drawing/2014/main" id="{D00B9B5E-03CF-47FC-BB97-907A7E3B2485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3" name="Shape 185">
              <a:extLst>
                <a:ext uri="{FF2B5EF4-FFF2-40B4-BE49-F238E27FC236}">
                  <a16:creationId xmlns:a16="http://schemas.microsoft.com/office/drawing/2014/main" id="{9215286B-E7DE-4DF3-91AC-7AC622A61E85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24" name="Group 189">
            <a:extLst>
              <a:ext uri="{FF2B5EF4-FFF2-40B4-BE49-F238E27FC236}">
                <a16:creationId xmlns:a16="http://schemas.microsoft.com/office/drawing/2014/main" id="{3D09B69D-20B7-4E36-9BBD-680A05F5E125}"/>
              </a:ext>
            </a:extLst>
          </p:cNvPr>
          <p:cNvGrpSpPr/>
          <p:nvPr/>
        </p:nvGrpSpPr>
        <p:grpSpPr>
          <a:xfrm>
            <a:off x="6248890" y="3508056"/>
            <a:ext cx="1325123" cy="765934"/>
            <a:chOff x="0" y="-1"/>
            <a:chExt cx="1766829" cy="1021244"/>
          </a:xfrm>
        </p:grpSpPr>
        <p:sp>
          <p:nvSpPr>
            <p:cNvPr id="25" name="Shape 187">
              <a:extLst>
                <a:ext uri="{FF2B5EF4-FFF2-40B4-BE49-F238E27FC236}">
                  <a16:creationId xmlns:a16="http://schemas.microsoft.com/office/drawing/2014/main" id="{B5F85DA3-B6B2-4954-AA36-9993FFA202CB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6" name="Shape 188">
              <a:extLst>
                <a:ext uri="{FF2B5EF4-FFF2-40B4-BE49-F238E27FC236}">
                  <a16:creationId xmlns:a16="http://schemas.microsoft.com/office/drawing/2014/main" id="{36E83DD0-A163-4B54-8875-C038A1F24E48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sp>
        <p:nvSpPr>
          <p:cNvPr id="27" name="Shape 190">
            <a:extLst>
              <a:ext uri="{FF2B5EF4-FFF2-40B4-BE49-F238E27FC236}">
                <a16:creationId xmlns:a16="http://schemas.microsoft.com/office/drawing/2014/main" id="{A87B820C-9E94-44E9-A82F-D55FC036D665}"/>
              </a:ext>
            </a:extLst>
          </p:cNvPr>
          <p:cNvSpPr/>
          <p:nvPr/>
        </p:nvSpPr>
        <p:spPr>
          <a:xfrm>
            <a:off x="1839487" y="4305643"/>
            <a:ext cx="81945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General</a:t>
            </a:r>
          </a:p>
        </p:txBody>
      </p:sp>
      <p:sp>
        <p:nvSpPr>
          <p:cNvPr id="28" name="Shape 191">
            <a:extLst>
              <a:ext uri="{FF2B5EF4-FFF2-40B4-BE49-F238E27FC236}">
                <a16:creationId xmlns:a16="http://schemas.microsoft.com/office/drawing/2014/main" id="{65629736-D0CD-4DE3-82EA-766A9C69327F}"/>
              </a:ext>
            </a:extLst>
          </p:cNvPr>
          <p:cNvSpPr/>
          <p:nvPr/>
        </p:nvSpPr>
        <p:spPr>
          <a:xfrm>
            <a:off x="3172455" y="4306981"/>
            <a:ext cx="1358062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No z-coupling</a:t>
            </a:r>
          </a:p>
        </p:txBody>
      </p:sp>
      <p:sp>
        <p:nvSpPr>
          <p:cNvPr id="29" name="Shape 192">
            <a:extLst>
              <a:ext uri="{FF2B5EF4-FFF2-40B4-BE49-F238E27FC236}">
                <a16:creationId xmlns:a16="http://schemas.microsoft.com/office/drawing/2014/main" id="{8A6BF37D-7996-40FB-91CE-286D6901B812}"/>
              </a:ext>
            </a:extLst>
          </p:cNvPr>
          <p:cNvSpPr/>
          <p:nvPr/>
        </p:nvSpPr>
        <p:spPr>
          <a:xfrm>
            <a:off x="4745255" y="4301077"/>
            <a:ext cx="115929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Finite alpha</a:t>
            </a:r>
          </a:p>
        </p:txBody>
      </p:sp>
      <p:sp>
        <p:nvSpPr>
          <p:cNvPr id="30" name="Shape 193">
            <a:extLst>
              <a:ext uri="{FF2B5EF4-FFF2-40B4-BE49-F238E27FC236}">
                <a16:creationId xmlns:a16="http://schemas.microsoft.com/office/drawing/2014/main" id="{EFC02F0B-FEFF-46C4-AA44-E05EF9CDDC01}"/>
              </a:ext>
            </a:extLst>
          </p:cNvPr>
          <p:cNvSpPr/>
          <p:nvPr/>
        </p:nvSpPr>
        <p:spPr>
          <a:xfrm>
            <a:off x="6128072" y="4306981"/>
            <a:ext cx="153759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Symmetry point</a:t>
            </a:r>
          </a:p>
        </p:txBody>
      </p:sp>
      <p:grpSp>
        <p:nvGrpSpPr>
          <p:cNvPr id="31" name="Group 196">
            <a:extLst>
              <a:ext uri="{FF2B5EF4-FFF2-40B4-BE49-F238E27FC236}">
                <a16:creationId xmlns:a16="http://schemas.microsoft.com/office/drawing/2014/main" id="{8DBCFB60-16DF-4AE5-AF64-078E4FA74301}"/>
              </a:ext>
            </a:extLst>
          </p:cNvPr>
          <p:cNvGrpSpPr/>
          <p:nvPr/>
        </p:nvGrpSpPr>
        <p:grpSpPr>
          <a:xfrm>
            <a:off x="3131718" y="3517903"/>
            <a:ext cx="1529882" cy="797720"/>
            <a:chOff x="-1" y="0"/>
            <a:chExt cx="2039840" cy="1063625"/>
          </a:xfrm>
        </p:grpSpPr>
        <p:sp>
          <p:nvSpPr>
            <p:cNvPr id="32" name="Shape 194">
              <a:extLst>
                <a:ext uri="{FF2B5EF4-FFF2-40B4-BE49-F238E27FC236}">
                  <a16:creationId xmlns:a16="http://schemas.microsoft.com/office/drawing/2014/main" id="{ABE5460D-3375-4DDE-B3C6-7FD425024309}"/>
                </a:ext>
              </a:extLst>
            </p:cNvPr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33" name="Shape 195">
              <a:extLst>
                <a:ext uri="{FF2B5EF4-FFF2-40B4-BE49-F238E27FC236}">
                  <a16:creationId xmlns:a16="http://schemas.microsoft.com/office/drawing/2014/main" id="{B5013D63-98AC-4904-B09D-16CD50EA33CC}"/>
                </a:ext>
              </a:extLst>
            </p:cNvPr>
            <p:cNvSpPr/>
            <p:nvPr/>
          </p:nvSpPr>
          <p:spPr>
            <a:xfrm>
              <a:off x="-1" y="0"/>
              <a:ext cx="203984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pic>
        <p:nvPicPr>
          <p:cNvPr id="34" name="image33.png">
            <a:extLst>
              <a:ext uri="{FF2B5EF4-FFF2-40B4-BE49-F238E27FC236}">
                <a16:creationId xmlns:a16="http://schemas.microsoft.com/office/drawing/2014/main" id="{6B7DC1C5-FBC3-481D-9951-44951160BBBB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7862" y="3513493"/>
            <a:ext cx="1314634" cy="81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6.png">
            <a:extLst>
              <a:ext uri="{FF2B5EF4-FFF2-40B4-BE49-F238E27FC236}">
                <a16:creationId xmlns:a16="http://schemas.microsoft.com/office/drawing/2014/main" id="{C9C9885E-9313-42A1-985B-F92CACF9AD35}"/>
              </a:ext>
            </a:extLst>
          </p:cNvPr>
          <p:cNvPicPr/>
          <p:nvPr/>
        </p:nvPicPr>
        <p:blipFill>
          <a:blip r:embed="rId10">
            <a:extLst/>
          </a:blip>
          <a:srcRect l="71119"/>
          <a:stretch>
            <a:fillRect/>
          </a:stretch>
        </p:blipFill>
        <p:spPr>
          <a:xfrm>
            <a:off x="5868144" y="1188285"/>
            <a:ext cx="1754521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146">
            <a:extLst>
              <a:ext uri="{FF2B5EF4-FFF2-40B4-BE49-F238E27FC236}">
                <a16:creationId xmlns:a16="http://schemas.microsoft.com/office/drawing/2014/main" id="{B0560736-CFEA-4765-BF82-E47F45E6BDCD}"/>
              </a:ext>
            </a:extLst>
          </p:cNvPr>
          <p:cNvSpPr/>
          <p:nvPr/>
        </p:nvSpPr>
        <p:spPr>
          <a:xfrm>
            <a:off x="1429809" y="575555"/>
            <a:ext cx="381867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100" dirty="0"/>
              <a:t>Statistically distributed bunches</a:t>
            </a:r>
          </a:p>
        </p:txBody>
      </p:sp>
      <p:sp>
        <p:nvSpPr>
          <p:cNvPr id="37" name="Shape 156">
            <a:extLst>
              <a:ext uri="{FF2B5EF4-FFF2-40B4-BE49-F238E27FC236}">
                <a16:creationId xmlns:a16="http://schemas.microsoft.com/office/drawing/2014/main" id="{298F9C37-3287-4948-B57A-11226C47E9E3}"/>
              </a:ext>
            </a:extLst>
          </p:cNvPr>
          <p:cNvSpPr/>
          <p:nvPr/>
        </p:nvSpPr>
        <p:spPr>
          <a:xfrm>
            <a:off x="3140461" y="145996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 dirty="0">
                <a:solidFill>
                  <a:srgbClr val="132577"/>
                </a:solidFill>
              </a:rPr>
              <a:t>P</a:t>
            </a:r>
            <a:r>
              <a:rPr sz="18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8" name="Shape 162">
            <a:extLst>
              <a:ext uri="{FF2B5EF4-FFF2-40B4-BE49-F238E27FC236}">
                <a16:creationId xmlns:a16="http://schemas.microsoft.com/office/drawing/2014/main" id="{BBA95306-BD6F-4EAB-A4A5-AB8A01A2F63D}"/>
              </a:ext>
            </a:extLst>
          </p:cNvPr>
          <p:cNvSpPr/>
          <p:nvPr/>
        </p:nvSpPr>
        <p:spPr>
          <a:xfrm>
            <a:off x="5228823" y="151831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9" name="Shape 163">
            <a:extLst>
              <a:ext uri="{FF2B5EF4-FFF2-40B4-BE49-F238E27FC236}">
                <a16:creationId xmlns:a16="http://schemas.microsoft.com/office/drawing/2014/main" id="{31318905-D73D-4FA2-AA5B-EBC61431CBE1}"/>
              </a:ext>
            </a:extLst>
          </p:cNvPr>
          <p:cNvSpPr/>
          <p:nvPr/>
        </p:nvSpPr>
        <p:spPr>
          <a:xfrm>
            <a:off x="7559953" y="1518310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3</a:t>
            </a:r>
          </a:p>
        </p:txBody>
      </p:sp>
      <p:pic>
        <p:nvPicPr>
          <p:cNvPr id="43" name="image26.png">
            <a:extLst>
              <a:ext uri="{FF2B5EF4-FFF2-40B4-BE49-F238E27FC236}">
                <a16:creationId xmlns:a16="http://schemas.microsoft.com/office/drawing/2014/main" id="{38CF0CA9-50F6-4EA7-BC36-4ACDCC461C6E}"/>
              </a:ext>
            </a:extLst>
          </p:cNvPr>
          <p:cNvPicPr/>
          <p:nvPr/>
        </p:nvPicPr>
        <p:blipFill>
          <a:blip r:embed="rId10">
            <a:extLst/>
          </a:blip>
          <a:srcRect r="68669"/>
          <a:stretch>
            <a:fillRect/>
          </a:stretch>
        </p:blipFill>
        <p:spPr>
          <a:xfrm>
            <a:off x="3640734" y="1188285"/>
            <a:ext cx="1903375" cy="51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26.png">
            <a:extLst>
              <a:ext uri="{FF2B5EF4-FFF2-40B4-BE49-F238E27FC236}">
                <a16:creationId xmlns:a16="http://schemas.microsoft.com/office/drawing/2014/main" id="{51ED7383-0363-42E7-87CD-EDFDB9BA0535}"/>
              </a:ext>
            </a:extLst>
          </p:cNvPr>
          <p:cNvPicPr/>
          <p:nvPr/>
        </p:nvPicPr>
        <p:blipFill>
          <a:blip r:embed="rId10">
            <a:extLst/>
          </a:blip>
          <a:srcRect l="37713" r="34728"/>
          <a:stretch>
            <a:fillRect/>
          </a:stretch>
        </p:blipFill>
        <p:spPr>
          <a:xfrm>
            <a:off x="1601670" y="1188285"/>
            <a:ext cx="1674187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50644B-F340-4DB4-8FEE-489BBE357224}"/>
              </a:ext>
            </a:extLst>
          </p:cNvPr>
          <p:cNvSpPr/>
          <p:nvPr/>
        </p:nvSpPr>
        <p:spPr>
          <a:xfrm>
            <a:off x="4726959" y="3429427"/>
            <a:ext cx="503226" cy="407781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6" name="Object 2">
            <a:extLst>
              <a:ext uri="{FF2B5EF4-FFF2-40B4-BE49-F238E27FC236}">
                <a16:creationId xmlns:a16="http://schemas.microsoft.com/office/drawing/2014/main" id="{C74BA38D-5802-4C0F-BBE6-4A492B9AB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398628"/>
              </p:ext>
            </p:extLst>
          </p:nvPr>
        </p:nvGraphicFramePr>
        <p:xfrm>
          <a:off x="5238576" y="3092925"/>
          <a:ext cx="2525869" cy="50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8" name="Equation" r:id="rId11" imgW="3060360" imgH="609480" progId="">
                  <p:embed/>
                </p:oleObj>
              </mc:Choice>
              <mc:Fallback>
                <p:oleObj name="Equation" r:id="rId11" imgW="3060360" imgH="609480" progId="">
                  <p:embed/>
                  <p:pic>
                    <p:nvPicPr>
                      <p:cNvPr id="41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576" y="3092925"/>
                        <a:ext cx="2525869" cy="503306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5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7EACFE4-5F4A-4AC7-8003-EA92AC7DD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34639"/>
              </p:ext>
            </p:extLst>
          </p:nvPr>
        </p:nvGraphicFramePr>
        <p:xfrm>
          <a:off x="8009355" y="3180787"/>
          <a:ext cx="1067308" cy="3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9" name="Equation" r:id="rId13" imgW="1549080" imgH="444240" progId="">
                  <p:embed/>
                </p:oleObj>
              </mc:Choice>
              <mc:Fallback>
                <p:oleObj name="Equation" r:id="rId13" imgW="1549080" imgH="444240" progId="">
                  <p:embed/>
                  <p:pic>
                    <p:nvPicPr>
                      <p:cNvPr id="41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355" y="3180787"/>
                        <a:ext cx="1067308" cy="30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01B43A-D16E-4DBB-8B9C-2B1BBD66E685}"/>
              </a:ext>
            </a:extLst>
          </p:cNvPr>
          <p:cNvSpPr/>
          <p:nvPr/>
        </p:nvSpPr>
        <p:spPr>
          <a:xfrm>
            <a:off x="7952861" y="3107674"/>
            <a:ext cx="1137041" cy="45554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7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0" y="-24428"/>
            <a:ext cx="9039600" cy="492412"/>
          </a:xfrm>
        </p:spPr>
        <p:txBody>
          <a:bodyPr/>
          <a:lstStyle/>
          <a:p>
            <a:r>
              <a:rPr lang="en-US" sz="2000" dirty="0"/>
              <a:t>Extending Transfer Matrix: Phase Space Analysis, Ray tracing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51FC-B3C0-47DB-AA7C-88E8D5A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0" y="544928"/>
            <a:ext cx="1581371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2F71B-51C1-4E03-813B-3165D7FF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09" y="1295114"/>
            <a:ext cx="2291269" cy="100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94F66-D7FF-453A-BFD8-84AC092E6C28}"/>
              </a:ext>
            </a:extLst>
          </p:cNvPr>
          <p:cNvSpPr txBox="1"/>
          <p:nvPr/>
        </p:nvSpPr>
        <p:spPr>
          <a:xfrm>
            <a:off x="316417" y="440311"/>
            <a:ext cx="3188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Phase Space Analysis:</a:t>
            </a:r>
          </a:p>
          <a:p>
            <a:r>
              <a:rPr lang="en-GB" dirty="0"/>
              <a:t>https://doi.org/10.1364/AO.47.00E116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E5597-3D32-4BAE-9576-CF859F80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7" y="1229289"/>
            <a:ext cx="3820058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7A99C-AA3A-47C7-84F7-2DD53322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07" y="544928"/>
            <a:ext cx="1444152" cy="1862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F0D3A-D9B5-4C91-A26F-44137C5F4B69}"/>
              </a:ext>
            </a:extLst>
          </p:cNvPr>
          <p:cNvSpPr txBox="1"/>
          <p:nvPr/>
        </p:nvSpPr>
        <p:spPr>
          <a:xfrm>
            <a:off x="316417" y="2034336"/>
            <a:ext cx="4558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basic: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Gaussian-shaped beam at the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(matrix) operators.</a:t>
            </a:r>
          </a:p>
          <a:p>
            <a:endParaRPr lang="en-US" dirty="0"/>
          </a:p>
          <a:p>
            <a:r>
              <a:rPr lang="en-US" dirty="0"/>
              <a:t>These limitations are not in full ray tracing [shadow]: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18D phase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non-linear operators (able to calculate aberrations, surface errors, tolerances, etc.)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A2F19-216F-4BA8-B971-CAD5BB940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53" y="2919725"/>
            <a:ext cx="527473" cy="198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FE7B3-4FCB-4006-8327-3BA446B11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686" y="2357753"/>
            <a:ext cx="2965340" cy="533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9A493-C9E4-41F8-83B1-A5382528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83" y="2919725"/>
            <a:ext cx="527473" cy="1989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835E0-929B-4CAF-8237-A72272C09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220" y="2913890"/>
            <a:ext cx="527473" cy="1989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913C7-9898-4C62-90BC-BD08E9DB82E7}"/>
              </a:ext>
            </a:extLst>
          </p:cNvPr>
          <p:cNvSpPr txBox="1"/>
          <p:nvPr/>
        </p:nvSpPr>
        <p:spPr>
          <a:xfrm>
            <a:off x="6927482" y="36467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53412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609313"/>
            <a:ext cx="6000750" cy="2643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BEC4D-CCD0-474F-900B-D2B71616173C}"/>
              </a:ext>
            </a:extLst>
          </p:cNvPr>
          <p:cNvSpPr txBox="1">
            <a:spLocks/>
          </p:cNvSpPr>
          <p:nvPr/>
        </p:nvSpPr>
        <p:spPr>
          <a:xfrm>
            <a:off x="3576793" y="3264473"/>
            <a:ext cx="3335025" cy="1297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Flux: use geometrical crop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Initial (source): </a:t>
            </a:r>
            <a:r>
              <a:rPr lang="en-US" dirty="0">
                <a:solidFill>
                  <a:srgbClr val="FF0000"/>
                </a:solidFill>
              </a:rPr>
              <a:t>2.9e14 / 17 </a:t>
            </a:r>
            <a:r>
              <a:rPr lang="en-US" dirty="0" err="1">
                <a:solidFill>
                  <a:srgbClr val="FF0000"/>
                </a:solidFill>
              </a:rPr>
              <a:t>ph</a:t>
            </a:r>
            <a:r>
              <a:rPr lang="en-US" dirty="0">
                <a:solidFill>
                  <a:srgbClr val="FF0000"/>
                </a:solidFill>
              </a:rPr>
              <a:t>/s/eV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Monochromator: x  1e-2 * 17000 = 170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Crop </a:t>
            </a:r>
            <a:r>
              <a:rPr lang="en-US" dirty="0">
                <a:solidFill>
                  <a:schemeClr val="tx1"/>
                </a:solidFill>
              </a:rPr>
              <a:t> VSS (none for EBS)</a:t>
            </a:r>
          </a:p>
          <a:p>
            <a:pPr lvl="1"/>
            <a:r>
              <a:rPr lang="en-US" dirty="0"/>
              <a:t>KBV (60mm) 7.1%</a:t>
            </a:r>
          </a:p>
          <a:p>
            <a:pPr lvl="1"/>
            <a:r>
              <a:rPr lang="en-US" dirty="0"/>
              <a:t>KBH (26mm) 40%</a:t>
            </a:r>
          </a:p>
          <a:p>
            <a:pPr lvl="1"/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2.85%</a:t>
            </a:r>
            <a:r>
              <a:rPr lang="en-US" dirty="0"/>
              <a:t>. Thus 8.3  10</a:t>
            </a:r>
            <a:r>
              <a:rPr lang="en-US" baseline="30000" dirty="0"/>
              <a:t>13</a:t>
            </a:r>
          </a:p>
          <a:p>
            <a:r>
              <a:rPr lang="en-US" dirty="0">
                <a:solidFill>
                  <a:schemeClr val="tx1"/>
                </a:solidFill>
              </a:rPr>
              <a:t>Apply mirror reflectivity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015632"/>
          </a:xfrm>
        </p:spPr>
        <p:txBody>
          <a:bodyPr/>
          <a:lstStyle/>
          <a:p>
            <a:r>
              <a:rPr lang="en-US" sz="2700" dirty="0"/>
              <a:t>Hand-calculations. Example ESRF ID16A</a:t>
            </a:r>
            <a:br>
              <a:rPr lang="en-US" sz="2700" dirty="0"/>
            </a:br>
            <a:r>
              <a:rPr lang="en-US" sz="2700" dirty="0"/>
              <a:t>Beam sizes and flux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CAE7D8-5002-4B8D-9242-F8013AC1DA0B}"/>
              </a:ext>
            </a:extLst>
          </p:cNvPr>
          <p:cNvGrpSpPr/>
          <p:nvPr/>
        </p:nvGrpSpPr>
        <p:grpSpPr>
          <a:xfrm>
            <a:off x="481578" y="3119878"/>
            <a:ext cx="2737199" cy="1359924"/>
            <a:chOff x="5601929" y="1524000"/>
            <a:chExt cx="2737199" cy="13599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4CFE30-8BE2-4F32-9C0C-92FB3270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929" y="1524000"/>
              <a:ext cx="952055" cy="13144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F05B8E-BD6E-4A15-B496-C81FBFDF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8675" y="1524000"/>
              <a:ext cx="1740453" cy="135992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B6EBA50-5B0A-432E-B729-F75B5DFA0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7" y="1728315"/>
            <a:ext cx="562633" cy="1141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89D935-2CAF-45E2-99C9-13DB5E8D9CE5}"/>
              </a:ext>
            </a:extLst>
          </p:cNvPr>
          <p:cNvSpPr/>
          <p:nvPr/>
        </p:nvSpPr>
        <p:spPr>
          <a:xfrm>
            <a:off x="4951230" y="1971431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DFA006-DB5E-4632-8E18-99D4A60FE7B0}"/>
              </a:ext>
            </a:extLst>
          </p:cNvPr>
          <p:cNvSpPr/>
          <p:nvPr/>
        </p:nvSpPr>
        <p:spPr>
          <a:xfrm>
            <a:off x="4951230" y="2387593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B3A07A-BD09-4691-90FF-C7785D5FE502}"/>
              </a:ext>
            </a:extLst>
          </p:cNvPr>
          <p:cNvSpPr/>
          <p:nvPr/>
        </p:nvSpPr>
        <p:spPr>
          <a:xfrm>
            <a:off x="5179829" y="1496652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7D54FF-AC31-443C-946D-B8A037FD7DBA}"/>
              </a:ext>
            </a:extLst>
          </p:cNvPr>
          <p:cNvSpPr/>
          <p:nvPr/>
        </p:nvSpPr>
        <p:spPr>
          <a:xfrm>
            <a:off x="5173976" y="1133228"/>
            <a:ext cx="119003" cy="243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48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89D9D-6BCD-426D-867F-1249D599C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904E-EA04-43CD-A38B-2B46275B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XOPPY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ED75-399B-4885-AE66-4B77C7104E04}"/>
              </a:ext>
            </a:extLst>
          </p:cNvPr>
          <p:cNvSpPr txBox="1"/>
          <p:nvPr/>
        </p:nvSpPr>
        <p:spPr>
          <a:xfrm>
            <a:off x="347988" y="625439"/>
            <a:ext cx="64832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XOP (X-ray Oriented Programs) (</a:t>
            </a:r>
            <a:r>
              <a:rPr lang="en-US" dirty="0">
                <a:hlinkClick r:id="rId2"/>
              </a:rPr>
              <a:t>http://dx.doi.org/10.1063/1.1147376</a:t>
            </a:r>
            <a:r>
              <a:rPr lang="en-US" dirty="0"/>
              <a:t>)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 	a user interface to useful tools for the beamline designer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	collaboration ESRF-APS (M. Sanchez del Rio and Roger J. </a:t>
            </a:r>
            <a:r>
              <a:rPr lang="en-US" dirty="0" err="1"/>
              <a:t>Dejus</a:t>
            </a:r>
            <a:r>
              <a:rPr lang="en-US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it included some tools for synchrotron spectra (US, URGENT), and a bunch of pieces of SHADOW to compute BM and wiggler sources, crystal, multilayer and mirror </a:t>
            </a:r>
            <a:r>
              <a:rPr lang="en-US" dirty="0" err="1"/>
              <a:t>reflectivities</a:t>
            </a:r>
            <a:r>
              <a:rPr lang="en-US" dirty="0"/>
              <a:t>.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The interface was written in the IDL binding Fortran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	XOP evolved (2004-2011) with mode dedicated codes and a new optical constants database (DABAX) (</a:t>
            </a:r>
            <a:r>
              <a:rPr lang="en-US" dirty="0">
                <a:hlinkClick r:id="rId3"/>
              </a:rPr>
              <a:t>http://dx.doi.org/10.1117/12.893911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XOP concept migrated to OASYS, and new interfaces were created in python (therefore the name of the add-on  XOPPY) but always maintained the initial philosophy of “toolbox”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OASYS-XOPPY uses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xraylib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Many new features have been added: 	3D calculations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E,x,y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SRCalc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Scripting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DABAX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135A-5C66-4127-A0CD-0CC6D381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9" y="117741"/>
            <a:ext cx="1511216" cy="653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52A-A3D2-423B-9491-9C8F301BDA9A}"/>
              </a:ext>
            </a:extLst>
          </p:cNvPr>
          <p:cNvSpPr txBox="1"/>
          <p:nvPr/>
        </p:nvSpPr>
        <p:spPr>
          <a:xfrm>
            <a:off x="6831228" y="31766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159F-6F1E-48E1-BB8E-536FD4819EA1}"/>
              </a:ext>
            </a:extLst>
          </p:cNvPr>
          <p:cNvSpPr txBox="1"/>
          <p:nvPr/>
        </p:nvSpPr>
        <p:spPr>
          <a:xfrm>
            <a:off x="6917538" y="14179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0B144-3EF4-45CF-A66B-0131748BE3FE}"/>
              </a:ext>
            </a:extLst>
          </p:cNvPr>
          <p:cNvSpPr txBox="1"/>
          <p:nvPr/>
        </p:nvSpPr>
        <p:spPr>
          <a:xfrm>
            <a:off x="6917538" y="270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B944F-60FD-437C-9DA9-0A350AB7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81" y="2289395"/>
            <a:ext cx="1520684" cy="136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FE9AD-AE1B-4BC9-B922-0F3F18EA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281" y="887345"/>
            <a:ext cx="1520684" cy="133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A97B-D7B6-4873-9BDC-8237A4607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869" y="3704063"/>
            <a:ext cx="2247096" cy="1142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EAE2-DABF-4783-BD0E-B4814225D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8" y="3931469"/>
            <a:ext cx="1363789" cy="818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CEFEA-FB3F-4ECE-8886-C1299A9A3E1E}"/>
              </a:ext>
            </a:extLst>
          </p:cNvPr>
          <p:cNvSpPr txBox="1"/>
          <p:nvPr/>
        </p:nvSpPr>
        <p:spPr>
          <a:xfrm>
            <a:off x="6602799" y="3689078"/>
            <a:ext cx="10390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2013-2025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8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F037B-22FF-4587-ADBF-8A91D3B68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3FF336-FAA8-4B3A-8028-4B3BD027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35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/>
              <a:t>Source spectrum (Photon flux or power vs Energy)</a:t>
            </a:r>
            <a:endParaRPr lang="en-US" sz="144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  </a:t>
            </a:r>
            <a:r>
              <a:rPr lang="en-US" sz="1080" dirty="0">
                <a:solidFill>
                  <a:srgbClr val="002060"/>
                </a:solidFill>
              </a:rPr>
              <a:t>Wiggler</a:t>
            </a:r>
            <a:endParaRPr lang="en-GB" sz="108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080" dirty="0">
                <a:solidFill>
                  <a:srgbClr val="00B050"/>
                </a:solidFill>
              </a:rPr>
              <a:t>magnet</a:t>
            </a:r>
            <a:endParaRPr lang="en-GB" sz="99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8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99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520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2407006" cy="368306"/>
              </a:xfrm>
              <a:prstGeom prst="rect">
                <a:avLst/>
              </a:prstGeom>
              <a:blipFill>
                <a:blip r:embed="rId4"/>
                <a:stretch>
                  <a:fillRect l="-759" t="-1639" r="-1519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29379" y="378731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029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1"/>
                <a:ext cx="2008755" cy="439544"/>
              </a:xfrm>
              <a:prstGeom prst="rect">
                <a:avLst/>
              </a:prstGeom>
              <a:blipFill>
                <a:blip r:embed="rId3"/>
                <a:stretch>
                  <a:fillRect l="-1212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4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4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/>
              <p:cNvSpPr/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3" y="3972291"/>
                <a:ext cx="325666" cy="2862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1754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54" y="2060747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212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205" y="990472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Transport of power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1097973" y="985622"/>
            <a:ext cx="554147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Intro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Basics concepts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XOPPY History 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Optical elements: characteristics and absorbed power.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Flux that arrive to the sample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2421" y="2660332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18215" y="2632570"/>
            <a:ext cx="1027812" cy="471024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75" y="2003102"/>
            <a:ext cx="824288" cy="571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89"/>
                <a:ext cx="2009846" cy="439544"/>
              </a:xfrm>
              <a:prstGeom prst="rect">
                <a:avLst/>
              </a:prstGeom>
              <a:blipFill>
                <a:blip r:embed="rId2"/>
                <a:stretch>
                  <a:fillRect l="-1515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16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46633" cy="2862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0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 (gap)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6" y="1108308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286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89" y="2331474"/>
                <a:ext cx="1734706" cy="193899"/>
              </a:xfrm>
              <a:prstGeom prst="rect">
                <a:avLst/>
              </a:prstGeom>
              <a:blipFill>
                <a:blip r:embed="rId5"/>
                <a:stretch>
                  <a:fillRect l="-1404" r="-2456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011" y="2741609"/>
            <a:ext cx="2697821" cy="1876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238" y="3035365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373291" y="3284630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672" y="3373960"/>
                <a:ext cx="1391535" cy="293094"/>
              </a:xfrm>
              <a:prstGeom prst="rect">
                <a:avLst/>
              </a:prstGeom>
              <a:blipFill>
                <a:blip r:embed="rId8"/>
                <a:stretch>
                  <a:fillRect l="-1754" r="-877" b="-10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6569274" y="4019625"/>
            <a:ext cx="1290738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For ID21 U42b: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a</a:t>
            </a:r>
            <a:r>
              <a:rPr lang="en-US" sz="1260" dirty="0"/>
              <a:t>=1.9395</a:t>
            </a:r>
          </a:p>
          <a:p>
            <a:r>
              <a:rPr lang="en-US" sz="1260" i="1" dirty="0">
                <a:latin typeface="Bookman Old Style" panose="02050604050505020204" pitchFamily="18" charset="0"/>
              </a:rPr>
              <a:t>b</a:t>
            </a:r>
            <a:r>
              <a:rPr lang="en-US" sz="1260" dirty="0"/>
              <a:t>=1.0164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1398673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126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1754648" cy="193899"/>
              </a:xfrm>
              <a:prstGeom prst="rect">
                <a:avLst/>
              </a:prstGeom>
              <a:blipFill>
                <a:blip r:embed="rId4"/>
                <a:stretch>
                  <a:fillRect l="-1389" r="-2778" b="-40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6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5"/>
                <a:ext cx="1391728" cy="294311"/>
              </a:xfrm>
              <a:prstGeom prst="rect">
                <a:avLst/>
              </a:prstGeom>
              <a:blipFill>
                <a:blip r:embed="rId5"/>
                <a:stretch>
                  <a:fillRect l="-1754" r="-1316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05888" y="2354224"/>
            <a:ext cx="1337007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larger wavelength</a:t>
            </a:r>
          </a:p>
          <a:p>
            <a:r>
              <a:rPr lang="en-US" sz="1260" i="1" dirty="0"/>
              <a:t>(lower energy)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6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6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26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6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009846" cy="439544"/>
              </a:xfrm>
              <a:prstGeom prst="rect">
                <a:avLst/>
              </a:prstGeom>
              <a:blipFill>
                <a:blip r:embed="rId7"/>
                <a:stretch>
                  <a:fillRect l="-1520" t="-1389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0442" y="3207527"/>
            <a:ext cx="720090" cy="882968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emission simulation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286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i="1" dirty="0"/>
              <a:t>Gap</a:t>
            </a:r>
            <a:endParaRPr lang="en-GB" sz="126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763113" y="2228262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Reducing </a:t>
            </a:r>
          </a:p>
          <a:p>
            <a:r>
              <a:rPr lang="en-US" sz="126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642320" y="2462748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09598" y="2320933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i="1" dirty="0"/>
              <a:t>More power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6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398571" cy="286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B6998-4F51-42C1-8B73-E55D6CAE5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2458" y="691431"/>
            <a:ext cx="3126698" cy="210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19CAE-5CB4-4118-A27C-4BC9DC472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44" y="2823820"/>
            <a:ext cx="3109172" cy="2129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F60D7-23EA-4D84-8E6A-6508DAB48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33" y="2804279"/>
            <a:ext cx="3546482" cy="456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01C1E-DE7E-4341-9B43-61BB5F2E02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54" y="3248254"/>
            <a:ext cx="3404557" cy="529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3724" y="1192371"/>
            <a:ext cx="720090" cy="882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2DDC8-FBA8-4837-8386-468775569A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0104" y="4035847"/>
            <a:ext cx="1529932" cy="2593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5D072-A4A1-4BC6-82CD-D0736FAAA2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025" y="4377321"/>
            <a:ext cx="2246135" cy="38643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673DA-E309-4379-BB84-F968CA57396B}"/>
              </a:ext>
            </a:extLst>
          </p:cNvPr>
          <p:cNvSpPr txBox="1"/>
          <p:nvPr/>
        </p:nvSpPr>
        <p:spPr>
          <a:xfrm>
            <a:off x="1072902" y="4059120"/>
            <a:ext cx="1394934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Central cone flux</a:t>
            </a:r>
            <a:br>
              <a:rPr lang="en-US" sz="1260" dirty="0"/>
            </a:br>
            <a:endParaRPr lang="en-US" sz="1260" dirty="0"/>
          </a:p>
          <a:p>
            <a:r>
              <a:rPr lang="en-US" sz="1260" dirty="0"/>
              <a:t>On-axis flux</a:t>
            </a:r>
            <a:endParaRPr lang="en-GB" sz="126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0FD6F3-AB2F-4673-B644-B151AC51FC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26" y="2840805"/>
            <a:ext cx="612118" cy="9622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DF7F3BC-CA44-43FF-94B2-AAD84DFA7CBF}"/>
              </a:ext>
            </a:extLst>
          </p:cNvPr>
          <p:cNvSpPr txBox="1"/>
          <p:nvPr/>
        </p:nvSpPr>
        <p:spPr>
          <a:xfrm>
            <a:off x="4404191" y="2552630"/>
            <a:ext cx="48122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Ref:</a:t>
            </a:r>
            <a:endParaRPr lang="en-GB" sz="126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01ACDE-89F6-41A4-9F00-6DC8C3A28059}"/>
              </a:ext>
            </a:extLst>
          </p:cNvPr>
          <p:cNvSpPr/>
          <p:nvPr/>
        </p:nvSpPr>
        <p:spPr>
          <a:xfrm>
            <a:off x="662133" y="2823821"/>
            <a:ext cx="3529684" cy="1003479"/>
          </a:xfrm>
          <a:prstGeom prst="rect">
            <a:avLst/>
          </a:prstGeom>
          <a:solidFill>
            <a:schemeClr val="bg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5F64FF-D4F5-4BE6-A9FB-9FD2DB048238}"/>
              </a:ext>
            </a:extLst>
          </p:cNvPr>
          <p:cNvSpPr/>
          <p:nvPr/>
        </p:nvSpPr>
        <p:spPr>
          <a:xfrm>
            <a:off x="1007604" y="3858986"/>
            <a:ext cx="3750860" cy="100347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353536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5470" y="1512171"/>
            <a:ext cx="511933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power density (</a:t>
            </a:r>
            <a:r>
              <a:rPr lang="en-US" sz="1440" i="1" dirty="0">
                <a:solidFill>
                  <a:srgbClr val="002060"/>
                </a:solidFill>
              </a:rPr>
              <a:t>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692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Undulator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endParaRPr lang="en-US" sz="1440" dirty="0">
              <a:solidFill>
                <a:srgbClr val="002060"/>
              </a:solidFill>
            </a:endParaRPr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440" dirty="0">
                <a:solidFill>
                  <a:srgbClr val="002060"/>
                </a:solidFill>
              </a:rPr>
              <a:t>Wiggler spectral flux density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E)</a:t>
            </a:r>
            <a:endParaRPr lang="en-US" sz="144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1111680" y="1534835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979712" y="1664449"/>
            <a:ext cx="1425758" cy="25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357648" y="2077454"/>
            <a:ext cx="1047822" cy="25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56072" y="2969620"/>
            <a:ext cx="1514206" cy="33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60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617938" y="78789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Simulation of source emission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440" dirty="0">
                <a:solidFill>
                  <a:srgbClr val="002060"/>
                </a:solidFill>
              </a:rPr>
              <a:t> (</a:t>
            </a:r>
            <a:r>
              <a:rPr lang="en-US" sz="1440" i="1" dirty="0">
                <a:solidFill>
                  <a:srgbClr val="002060"/>
                </a:solidFill>
              </a:rPr>
              <a:t>flux/power</a:t>
            </a:r>
            <a:r>
              <a:rPr lang="en-US" sz="1440" dirty="0">
                <a:solidFill>
                  <a:srgbClr val="002060"/>
                </a:solidFill>
              </a:rPr>
              <a:t> vs </a:t>
            </a:r>
            <a:r>
              <a:rPr lang="en-US" sz="1440" i="1" dirty="0">
                <a:solidFill>
                  <a:srgbClr val="002060"/>
                </a:solidFill>
              </a:rPr>
              <a:t>x, y, E</a:t>
            </a:r>
            <a:r>
              <a:rPr lang="en-US" sz="144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sz="1260" dirty="0">
                <a:solidFill>
                  <a:srgbClr val="002060"/>
                </a:solidFill>
              </a:rPr>
              <a:t> (</a:t>
            </a:r>
            <a:r>
              <a:rPr lang="en-US" sz="1260" i="1" dirty="0">
                <a:solidFill>
                  <a:srgbClr val="002060"/>
                </a:solidFill>
              </a:rPr>
              <a:t>flux/power</a:t>
            </a:r>
            <a:r>
              <a:rPr lang="en-US" sz="1260" dirty="0">
                <a:solidFill>
                  <a:srgbClr val="002060"/>
                </a:solidFill>
              </a:rPr>
              <a:t> vs </a:t>
            </a:r>
            <a:r>
              <a:rPr lang="en-US" sz="1260" i="1" dirty="0">
                <a:solidFill>
                  <a:srgbClr val="002060"/>
                </a:solidFill>
              </a:rPr>
              <a:t>x, y, E)</a:t>
            </a:r>
            <a:endParaRPr lang="en-GB" sz="126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y</a:t>
              </a:r>
              <a:endParaRPr lang="en-GB" sz="126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80" i="1" dirty="0"/>
                <a:t>E</a:t>
              </a:r>
              <a:endParaRPr lang="en-GB" sz="108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45" dirty="0"/>
                <a:t>Photon flux</a:t>
              </a:r>
              <a:endParaRPr lang="en-GB" sz="945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72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30" dirty="0"/>
                <a:t>1000              5000                    10000                   15000                     20000</a:t>
              </a:r>
              <a:endParaRPr lang="en-GB" sz="63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60" i="1" dirty="0"/>
                <a:t>x</a:t>
              </a:r>
              <a:endParaRPr lang="en-GB" sz="126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9485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452988" y="2794462"/>
            <a:ext cx="1203233" cy="5530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9" name="Group 18"/>
          <p:cNvGrpSpPr/>
          <p:nvPr/>
        </p:nvGrpSpPr>
        <p:grpSpPr>
          <a:xfrm>
            <a:off x="1114530" y="1841813"/>
            <a:ext cx="7011737" cy="1481263"/>
            <a:chOff x="730367" y="2046459"/>
            <a:chExt cx="7790818" cy="164584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1912420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2" y="1107390"/>
            <a:ext cx="1329719" cy="1079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32" y="2013307"/>
            <a:ext cx="3089138" cy="24732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476" y="650210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1229446" y="3313742"/>
            <a:ext cx="1323393" cy="261196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1229446" y="3634005"/>
            <a:ext cx="1323393" cy="261196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829220" y="3470769"/>
            <a:ext cx="3941652" cy="1441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767897" y="3395538"/>
            <a:ext cx="1080907" cy="263707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850098" y="3584015"/>
            <a:ext cx="4995732" cy="4074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1197150" y="3042083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6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56604" y="2171812"/>
            <a:ext cx="136060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481" y="795970"/>
            <a:ext cx="1031318" cy="63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Undulator power density (</a:t>
            </a:r>
            <a:r>
              <a:rPr lang="en-US" sz="2160" i="1" dirty="0"/>
              <a:t>Power</a:t>
            </a:r>
            <a:r>
              <a:rPr lang="en-US" sz="2160" dirty="0"/>
              <a:t> vs </a:t>
            </a:r>
            <a:r>
              <a:rPr lang="en-US" sz="2160" i="1" dirty="0"/>
              <a:t>x, y</a:t>
            </a:r>
            <a:r>
              <a:rPr lang="en-US" sz="2160" dirty="0"/>
              <a:t>)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7" y="627534"/>
            <a:ext cx="670812" cy="4152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421" y="664173"/>
            <a:ext cx="63794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4" y="1362791"/>
            <a:ext cx="3680043" cy="2338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85291" y="4378205"/>
            <a:ext cx="84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6" y="3985898"/>
            <a:ext cx="3206115" cy="788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516" y="4038661"/>
            <a:ext cx="95551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X-ray beam</a:t>
            </a:r>
            <a:endParaRPr lang="en-GB" sz="126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3" y="1362790"/>
            <a:ext cx="4023071" cy="25351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19966" y="1109244"/>
            <a:ext cx="292931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Project over the slit surface (2</a:t>
            </a:r>
            <a:r>
              <a:rPr lang="en-US" sz="1260" baseline="30000" dirty="0">
                <a:solidFill>
                  <a:srgbClr val="002060"/>
                </a:solidFill>
              </a:rPr>
              <a:t>o</a:t>
            </a:r>
            <a:r>
              <a:rPr lang="en-US" sz="126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9923" y="1130742"/>
            <a:ext cx="216420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67526" y="3696868"/>
            <a:ext cx="355377" cy="3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7251" y="4031515"/>
            <a:ext cx="955511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Finite element analysis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75976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409029" y="2074133"/>
            <a:ext cx="811972" cy="47089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7" name="Rectángulo 17"/>
          <p:cNvSpPr/>
          <p:nvPr/>
        </p:nvSpPr>
        <p:spPr>
          <a:xfrm>
            <a:off x="6958992" y="3336311"/>
            <a:ext cx="16930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Projected size at </a:t>
            </a:r>
          </a:p>
          <a:p>
            <a:r>
              <a:rPr lang="en-US" sz="1080" dirty="0"/>
              <a:t>downstream element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986682" y="3989646"/>
            <a:ext cx="229332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1178129" y="3864997"/>
            <a:ext cx="1930337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08269"/>
            <a:ext cx="590232" cy="334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930097" y="299706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6896228" y="3336311"/>
            <a:ext cx="86514" cy="413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997297" y="4241093"/>
            <a:ext cx="5686250" cy="129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885207" y="4129345"/>
            <a:ext cx="1952779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80" dirty="0"/>
              <a:t>Distance from the source (</a:t>
            </a:r>
            <a:r>
              <a:rPr lang="en-US" sz="1080" i="1" dirty="0"/>
              <a:t>D</a:t>
            </a:r>
            <a:r>
              <a:rPr lang="en-US" sz="108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6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6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26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126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1260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68" y="4078704"/>
                <a:ext cx="631968" cy="362984"/>
              </a:xfrm>
              <a:prstGeom prst="rect">
                <a:avLst/>
              </a:prstGeom>
              <a:blipFill>
                <a:blip r:embed="rId2"/>
                <a:stretch>
                  <a:fillRect l="-4808" t="-1667" r="-962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585639" y="3121716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54988" y="1083128"/>
            <a:ext cx="7011737" cy="1481263"/>
            <a:chOff x="730367" y="2046459"/>
            <a:chExt cx="7790818" cy="164584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427317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Hyerarchical</a:t>
            </a:r>
            <a:r>
              <a:rPr lang="en-US" dirty="0"/>
              <a:t> simulations with </a:t>
            </a:r>
            <a:r>
              <a:rPr lang="en-US" dirty="0" err="1"/>
              <a:t>Oasys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214" y="1285875"/>
            <a:ext cx="6722540" cy="24574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Analytical model (by hand and XOPPY)</a:t>
            </a:r>
          </a:p>
          <a:p>
            <a:r>
              <a:rPr lang="en-US" dirty="0">
                <a:solidFill>
                  <a:srgbClr val="00B050"/>
                </a:solidFill>
              </a:rPr>
              <a:t>Ray tracing (Shadow4)</a:t>
            </a:r>
          </a:p>
          <a:p>
            <a:r>
              <a:rPr lang="en-US" dirty="0">
                <a:solidFill>
                  <a:srgbClr val="00B050"/>
                </a:solidFill>
              </a:rPr>
              <a:t>Hybrid model (Shadow44)</a:t>
            </a:r>
          </a:p>
          <a:p>
            <a:r>
              <a:rPr lang="en-US" dirty="0">
                <a:solidFill>
                  <a:schemeClr val="accent1"/>
                </a:solidFill>
              </a:rPr>
              <a:t>Wave optics (WOFRY) 1D Coherent Mode Decomposition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 Decomposition (2D CMD also possible)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Monte Carlo (multi e</a:t>
            </a:r>
            <a:r>
              <a:rPr lang="en-US" baseline="30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wave optics (SRW)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0880" y="4176426"/>
            <a:ext cx="2863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Ref. M. Sanchez del Rio et al, JSR 26 1887 (2019) </a:t>
            </a:r>
          </a:p>
          <a:p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https://</a:t>
            </a:r>
            <a:r>
              <a:rPr lang="en-US" sz="1050" dirty="0" err="1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doi.org</a:t>
            </a:r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/10.1107/S160057751901213X</a:t>
            </a:r>
            <a:endParaRPr lang="en-US" sz="10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121" y="444244"/>
            <a:ext cx="1229855" cy="87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275" y="1693005"/>
            <a:ext cx="2280427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27" y="2840355"/>
            <a:ext cx="1468244" cy="90297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03115" y="1181830"/>
            <a:ext cx="366099" cy="2355850"/>
          </a:xfrm>
          <a:prstGeom prst="downArrow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rgbClr val="0000FF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13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Filter (window)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54952"/>
            <a:ext cx="3103673" cy="222885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473084" y="1011236"/>
            <a:ext cx="214674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803337" y="1011235"/>
            <a:ext cx="213071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8" y="1349380"/>
            <a:ext cx="3098102" cy="223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9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59" y="627534"/>
            <a:ext cx="1317933" cy="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8" y="1298069"/>
            <a:ext cx="3062051" cy="1986196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911198" y="2478956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139" y="2277514"/>
            <a:ext cx="59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28" y="1266882"/>
            <a:ext cx="3110746" cy="207072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912021" y="3635567"/>
          <a:ext cx="3240359" cy="70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7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425758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Thickness [</a:t>
                      </a:r>
                      <a:r>
                        <a:rPr lang="en-US" sz="10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000" dirty="0"/>
                        <a:t>m]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Absorbed Power [W]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Be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19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Diamond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1331640" y="4130285"/>
            <a:ext cx="2211546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969490" y="3276326"/>
            <a:ext cx="11845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34933" y="4575249"/>
            <a:ext cx="2004958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6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91520" y="3826470"/>
            <a:ext cx="107797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409610" y="3723603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2213104" y="3645217"/>
            <a:ext cx="24302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557921" y="3645218"/>
            <a:ext cx="225352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49867" y="3539061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547077" y="3535168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228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filter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1" y="1773489"/>
            <a:ext cx="3441859" cy="209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86" y="1773489"/>
            <a:ext cx="3451196" cy="21103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655677" y="1400666"/>
            <a:ext cx="10775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Be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416191" y="1400667"/>
            <a:ext cx="152638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(300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292319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5993128" y="3128954"/>
            <a:ext cx="1584888" cy="93744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transport on a beamline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3089203" y="1860674"/>
            <a:ext cx="1393027" cy="46079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56826"/>
            <a:ext cx="321707" cy="286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550635" y="2997066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80" dirty="0"/>
              <a:t>Aperture (</a:t>
            </a:r>
            <a:r>
              <a:rPr lang="en-US" sz="1080" i="1" dirty="0"/>
              <a:t>a</a:t>
            </a:r>
            <a:r>
              <a:rPr lang="en-US" sz="108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5908" y="3128954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99816" y="2550437"/>
            <a:ext cx="16001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6832" y="2912488"/>
            <a:ext cx="0" cy="1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5877354" y="4462824"/>
            <a:ext cx="212429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3087" y="1050114"/>
            <a:ext cx="7011737" cy="1481263"/>
            <a:chOff x="730367" y="2046459"/>
            <a:chExt cx="7790818" cy="1645848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3" y="3158828"/>
              <a:ext cx="1272072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Water-cooled</a:t>
              </a:r>
            </a:p>
            <a:p>
              <a:r>
                <a:rPr lang="en-US" sz="126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</p:spTree>
    <p:extLst>
      <p:ext uri="{BB962C8B-B14F-4D97-AF65-F5344CB8AC3E}">
        <p14:creationId xmlns:p14="http://schemas.microsoft.com/office/powerpoint/2010/main" val="3330407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8" name="Rectángulo 17"/>
          <p:cNvSpPr/>
          <p:nvPr/>
        </p:nvSpPr>
        <p:spPr>
          <a:xfrm>
            <a:off x="1331640" y="1011235"/>
            <a:ext cx="241765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479301" y="1011235"/>
            <a:ext cx="236314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22" y="1569351"/>
            <a:ext cx="3199638" cy="2297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22" y="1488577"/>
            <a:ext cx="3305167" cy="23907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182D6-F6A2-4102-9AC4-B68CA37D2C70}"/>
              </a:ext>
            </a:extLst>
          </p:cNvPr>
          <p:cNvSpPr txBox="1"/>
          <p:nvPr/>
        </p:nvSpPr>
        <p:spPr>
          <a:xfrm rot="16200000">
            <a:off x="7274" y="2493442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20A8D-D83C-43E2-9B78-315F9F96A8D6}"/>
              </a:ext>
            </a:extLst>
          </p:cNvPr>
          <p:cNvSpPr txBox="1"/>
          <p:nvPr/>
        </p:nvSpPr>
        <p:spPr>
          <a:xfrm rot="16200000">
            <a:off x="4112572" y="2485960"/>
            <a:ext cx="1166530" cy="28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60" dirty="0"/>
              <a:t>Reflectivity</a:t>
            </a:r>
            <a:endParaRPr lang="en-GB" sz="1260" dirty="0"/>
          </a:p>
        </p:txBody>
      </p:sp>
    </p:spTree>
    <p:extLst>
      <p:ext uri="{BB962C8B-B14F-4D97-AF65-F5344CB8AC3E}">
        <p14:creationId xmlns:p14="http://schemas.microsoft.com/office/powerpoint/2010/main" val="397979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" y="1217905"/>
            <a:ext cx="3208420" cy="2082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Mirror absorption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065" y="1550842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942797" y="1314966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367771" y="185882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8201" y="1718322"/>
            <a:ext cx="1360951" cy="37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24" y="789773"/>
            <a:ext cx="2679153" cy="205914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648183" y="850245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608915" y="614368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1</a:t>
            </a:r>
            <a:r>
              <a:rPr lang="en-US" sz="1260" baseline="30000" dirty="0"/>
              <a:t>st</a:t>
            </a:r>
            <a:r>
              <a:rPr lang="en-US" sz="126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78" y="2936009"/>
            <a:ext cx="2696678" cy="1999512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5907412" y="312835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3</a:t>
            </a:r>
            <a:r>
              <a:rPr lang="en-US" sz="1260" baseline="30000" dirty="0"/>
              <a:t>rd</a:t>
            </a:r>
            <a:r>
              <a:rPr lang="en-US" sz="126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78668" y="3085088"/>
            <a:ext cx="154284" cy="1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0341" y="1997325"/>
            <a:ext cx="143332" cy="2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54338" y="3039200"/>
            <a:ext cx="1314644" cy="4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821502" y="723922"/>
            <a:ext cx="35493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393362" y="1038607"/>
            <a:ext cx="15103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354012" y="3405355"/>
            <a:ext cx="1439818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9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41" y="3619012"/>
            <a:ext cx="1324820" cy="11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3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Power absorbed by a mirror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43" y="1773488"/>
            <a:ext cx="3371135" cy="2088689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914905" y="1393120"/>
            <a:ext cx="98456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416191" y="1400667"/>
            <a:ext cx="261962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Diamond (100 </a:t>
            </a:r>
            <a:r>
              <a:rPr lang="en-US" sz="126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26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4" y="1845299"/>
            <a:ext cx="3399425" cy="20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1464023"/>
            <a:ext cx="1898686" cy="982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4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945" dirty="0"/>
                            <m:t> </m:t>
                          </m:r>
                          <m:r>
                            <a:rPr lang="en-US" sz="945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945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945" i="1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94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945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945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45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945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2" y="2659313"/>
                <a:ext cx="1699927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627" y="886763"/>
            <a:ext cx="2657095" cy="168046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128484" y="1027276"/>
            <a:ext cx="1399742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60" dirty="0"/>
              <a:t>[W(2.5)/Si(2.5)]</a:t>
            </a:r>
            <a:r>
              <a:rPr lang="en-GB" sz="1260" baseline="-25000" dirty="0"/>
              <a:t>50</a:t>
            </a:r>
          </a:p>
          <a:p>
            <a:endParaRPr lang="en-US" sz="1260" dirty="0"/>
          </a:p>
          <a:p>
            <a:r>
              <a:rPr lang="en-US" sz="1260" dirty="0"/>
              <a:t>1.4</a:t>
            </a:r>
            <a:r>
              <a:rPr lang="en-US" sz="1260" baseline="30000" dirty="0"/>
              <a:t>o</a:t>
            </a:r>
            <a:endParaRPr lang="en-GB" sz="126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809141"/>
            <a:ext cx="2589078" cy="19229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077" y="3025401"/>
            <a:ext cx="2592195" cy="16687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312771" y="2625584"/>
            <a:ext cx="32404" cy="29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658431" y="2213775"/>
            <a:ext cx="242163" cy="3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147" y="678753"/>
            <a:ext cx="488075" cy="5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26" y="2154259"/>
            <a:ext cx="3002429" cy="191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Other optical elements in XOPPY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7" y="1100314"/>
            <a:ext cx="388843" cy="47901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26062" y="2247714"/>
            <a:ext cx="67037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/>
              <a:t>Si (111)</a:t>
            </a:r>
          </a:p>
          <a:p>
            <a:r>
              <a:rPr lang="es-MX" sz="1080" dirty="0"/>
              <a:t>22 keV</a:t>
            </a:r>
            <a:endParaRPr lang="en-GB" sz="1080" dirty="0"/>
          </a:p>
        </p:txBody>
      </p:sp>
      <p:sp>
        <p:nvSpPr>
          <p:cNvPr id="15" name="Rectangle 14"/>
          <p:cNvSpPr/>
          <p:nvPr/>
        </p:nvSpPr>
        <p:spPr>
          <a:xfrm>
            <a:off x="6192180" y="1579324"/>
            <a:ext cx="105990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080" dirty="0" err="1"/>
              <a:t>Rocking</a:t>
            </a:r>
            <a:r>
              <a:rPr lang="es-MX" sz="1080" dirty="0"/>
              <a:t> curve</a:t>
            </a:r>
            <a:endParaRPr lang="en-GB" sz="108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46" y="2154259"/>
            <a:ext cx="2786710" cy="2006231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3770" y="777160"/>
            <a:ext cx="1296144" cy="1246564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616633" y="638660"/>
            <a:ext cx="150393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7" name="Cube 16"/>
          <p:cNvSpPr/>
          <p:nvPr/>
        </p:nvSpPr>
        <p:spPr>
          <a:xfrm rot="20838084">
            <a:off x="6288690" y="1230357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695463" y="1186603"/>
            <a:ext cx="38884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532866" y="756770"/>
            <a:ext cx="238238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Double crystal monochromator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881255" y="1255482"/>
            <a:ext cx="586625" cy="88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55503" y="1165167"/>
            <a:ext cx="239960" cy="930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558609" y="1085482"/>
            <a:ext cx="368251" cy="105916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concepts (hand calculations)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00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Calculation of flux at the sample position</a:t>
            </a:r>
            <a:endParaRPr lang="en-GB" sz="216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6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888978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KB slits</a:t>
            </a:r>
          </a:p>
          <a:p>
            <a:r>
              <a:rPr lang="en-US" sz="126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8554"/>
            <a:ext cx="7011737" cy="1733095"/>
            <a:chOff x="730367" y="2166984"/>
            <a:chExt cx="7790818" cy="1925661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60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32372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62651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481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19475" y="3336054"/>
              <a:ext cx="58240" cy="310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62159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60" dirty="0"/>
                <a:t>Ni coated</a:t>
              </a:r>
            </a:p>
            <a:p>
              <a:r>
                <a:rPr lang="en-US" sz="126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700"/>
              <a:ext cx="345728" cy="748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72" name="Rectángulo 17"/>
          <p:cNvSpPr/>
          <p:nvPr/>
        </p:nvSpPr>
        <p:spPr>
          <a:xfrm>
            <a:off x="4239111" y="2620384"/>
            <a:ext cx="21579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529392" y="1468583"/>
            <a:ext cx="14141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10848" y="1139243"/>
            <a:ext cx="75052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821182" y="2274311"/>
            <a:ext cx="101181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0" dirty="0"/>
              <a:t>ESRF-ID21</a:t>
            </a:r>
          </a:p>
          <a:p>
            <a:r>
              <a:rPr lang="en-US" sz="1260" dirty="0"/>
              <a:t>5 keV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241" y="3283232"/>
            <a:ext cx="643794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9BEAE-5CB2-42D5-A5CE-10740C12C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FACC86-47A2-4006-85BD-9F509C72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906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630689" y="4326296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210D-E6A2-4436-AD24-4ADB024E3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F041-11A2-45DB-A15D-2720573FAE39}"/>
              </a:ext>
            </a:extLst>
          </p:cNvPr>
          <p:cNvSpPr txBox="1"/>
          <p:nvPr/>
        </p:nvSpPr>
        <p:spPr>
          <a:xfrm>
            <a:off x="5821899" y="453911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 ID20 U32c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A66E6-1D74-4CE1-88D9-CEBB8F7676D7}"/>
              </a:ext>
            </a:extLst>
          </p:cNvPr>
          <p:cNvCxnSpPr/>
          <p:nvPr/>
        </p:nvCxnSpPr>
        <p:spPr>
          <a:xfrm flipH="1">
            <a:off x="6874933" y="3708400"/>
            <a:ext cx="5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113164-DC99-451B-9D9E-3CDA285C9C0F}"/>
              </a:ext>
            </a:extLst>
          </p:cNvPr>
          <p:cNvSpPr txBox="1"/>
          <p:nvPr/>
        </p:nvSpPr>
        <p:spPr>
          <a:xfrm>
            <a:off x="7391597" y="355451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“red shift”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CE4EB-B445-4A8B-B87B-0E388BBD4CC8}"/>
              </a:ext>
            </a:extLst>
          </p:cNvPr>
          <p:cNvSpPr txBox="1"/>
          <p:nvPr/>
        </p:nvSpPr>
        <p:spPr>
          <a:xfrm>
            <a:off x="2769298" y="1700683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Undulator period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06B7D-3BFA-40D3-B874-A53B92E2B5DE}"/>
              </a:ext>
            </a:extLst>
          </p:cNvPr>
          <p:cNvCxnSpPr/>
          <p:nvPr/>
        </p:nvCxnSpPr>
        <p:spPr>
          <a:xfrm>
            <a:off x="3372584" y="2008460"/>
            <a:ext cx="0" cy="31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3B241-3F40-497E-8FC5-39835A6DE07D}"/>
              </a:ext>
            </a:extLst>
          </p:cNvPr>
          <p:cNvSpPr txBox="1"/>
          <p:nvPr/>
        </p:nvSpPr>
        <p:spPr>
          <a:xfrm>
            <a:off x="266709" y="3400622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 wavelength</a:t>
            </a:r>
          </a:p>
          <a:p>
            <a:pPr algn="ctr"/>
            <a:r>
              <a:rPr lang="en-US" dirty="0"/>
              <a:t>(harmonics)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88157-73AC-45BC-BB99-4C9542ABB93D}"/>
              </a:ext>
            </a:extLst>
          </p:cNvPr>
          <p:cNvCxnSpPr>
            <a:cxnSpLocks/>
          </p:cNvCxnSpPr>
          <p:nvPr/>
        </p:nvCxnSpPr>
        <p:spPr>
          <a:xfrm flipV="1">
            <a:off x="560439" y="3264311"/>
            <a:ext cx="231149" cy="15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17293-EBEF-4496-8344-6F3C62BFA722}"/>
              </a:ext>
            </a:extLst>
          </p:cNvPr>
          <p:cNvSpPr/>
          <p:nvPr/>
        </p:nvSpPr>
        <p:spPr>
          <a:xfrm>
            <a:off x="4995854" y="779054"/>
            <a:ext cx="441752" cy="1916288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0912AE-A2A5-4396-8309-682F8B7ED8E6}"/>
              </a:ext>
            </a:extLst>
          </p:cNvPr>
          <p:cNvSpPr txBox="1"/>
          <p:nvPr/>
        </p:nvSpPr>
        <p:spPr>
          <a:xfrm>
            <a:off x="3461439" y="515893"/>
            <a:ext cx="139934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Peak position vs aperture size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28741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902F-0070-4B02-8710-4246E8F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>
                <a:solidFill>
                  <a:schemeClr val="tx1"/>
                </a:solidFill>
              </a:rPr>
              <a:t>Undulator emission simulation: Peak position vs K</a:t>
            </a:r>
            <a:endParaRPr lang="en-GB" sz="2160" cap="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263699" y="513899"/>
            <a:ext cx="144485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642" y="828946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39FD-7A72-44F3-8A22-B39D1B9CD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/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/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= </a:t>
                </a:r>
                <a:r>
                  <a:rPr lang="en-GB" dirty="0">
                    <a:solidFill>
                      <a:srgbClr val="0070C0"/>
                    </a:solidFill>
                  </a:rPr>
                  <a:t>1.2398e-06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E48126-411E-43B2-BA58-92D8FD995162}"/>
              </a:ext>
            </a:extLst>
          </p:cNvPr>
          <p:cNvSpPr txBox="1"/>
          <p:nvPr/>
        </p:nvSpPr>
        <p:spPr>
          <a:xfrm>
            <a:off x="116350" y="25717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Memorandum: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253BF8-DAFB-42C6-A092-090DEBADDE8F}"/>
              </a:ext>
            </a:extLst>
          </p:cNvPr>
          <p:cNvSpPr/>
          <p:nvPr/>
        </p:nvSpPr>
        <p:spPr>
          <a:xfrm>
            <a:off x="5764759" y="1166077"/>
            <a:ext cx="2357595" cy="2618523"/>
          </a:xfrm>
          <a:prstGeom prst="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</a:t>
            </a:r>
            <a:r>
              <a:rPr lang="en-US" sz="2160" dirty="0">
                <a:solidFill>
                  <a:schemeClr val="tx1"/>
                </a:solidFill>
              </a:rPr>
              <a:t>Peak position vs K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62483" y="539199"/>
            <a:ext cx="1613482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B39-4A92-4DD5-9DBB-10D9A15EC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C9C71-F836-4AE9-B1E1-561BC89DFF8B}"/>
              </a:ext>
            </a:extLst>
          </p:cNvPr>
          <p:cNvSpPr/>
          <p:nvPr/>
        </p:nvSpPr>
        <p:spPr>
          <a:xfrm>
            <a:off x="5080000" y="1155155"/>
            <a:ext cx="511814" cy="262944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C2C5A-78FE-428C-BF3E-5449515FA9E8}"/>
              </a:ext>
            </a:extLst>
          </p:cNvPr>
          <p:cNvSpPr/>
          <p:nvPr/>
        </p:nvSpPr>
        <p:spPr>
          <a:xfrm>
            <a:off x="5420086" y="1166077"/>
            <a:ext cx="1479895" cy="2629445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 (gap)</a:t>
            </a:r>
            <a:endParaRPr lang="en-GB" sz="2160" cap="non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" y="1036263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blipFill>
                <a:blip r:embed="rId5"/>
                <a:stretch>
                  <a:fillRect l="-1639" r="-3005" b="-39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18" y="3055030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694771" y="330429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7C8C-EBCD-40FD-8F09-3D91994E1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9C4A-EFB0-4BA2-8132-C39E528B8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06" y="2673006"/>
            <a:ext cx="3774963" cy="21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Reducing </a:t>
            </a:r>
          </a:p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blipFill>
                <a:blip r:embed="rId4"/>
                <a:stretch>
                  <a:fillRect l="-1617" r="-2965" b="-4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18046" y="2449872"/>
            <a:ext cx="109814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881F8-01AF-4DA1-851F-32616F721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Spectrum (Flux/Spectral power)</a:t>
                </a:r>
                <a14:m>
                  <m:oMath xmlns:m="http://schemas.openxmlformats.org/officeDocument/2006/math">
                    <m:r>
                      <a:rPr lang="en-US" sz="1440" b="0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power density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692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radiation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flux/power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y, E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blipFill>
                <a:blip r:embed="rId2"/>
                <a:stretch>
                  <a:fillRect l="-264" t="-858" b="-3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8"/>
          <a:stretch/>
        </p:blipFill>
        <p:spPr>
          <a:xfrm>
            <a:off x="2533784" y="2018944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27718" y="1143342"/>
            <a:ext cx="1653718" cy="126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>
            <a:off x="3267676" y="1663370"/>
            <a:ext cx="1213760" cy="89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3832933" y="2196779"/>
            <a:ext cx="648503" cy="3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19D3-B7B2-48DB-AADD-DA42C8C52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D8507-3B99-4E13-A020-DC6A4F4E7678}"/>
              </a:ext>
            </a:extLst>
          </p:cNvPr>
          <p:cNvCxnSpPr>
            <a:cxnSpLocks/>
          </p:cNvCxnSpPr>
          <p:nvPr/>
        </p:nvCxnSpPr>
        <p:spPr>
          <a:xfrm>
            <a:off x="2149016" y="3203068"/>
            <a:ext cx="516360" cy="35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190FEF-D552-4657-BCDB-27BF9B32201C}"/>
              </a:ext>
            </a:extLst>
          </p:cNvPr>
          <p:cNvCxnSpPr>
            <a:cxnSpLocks/>
          </p:cNvCxnSpPr>
          <p:nvPr/>
        </p:nvCxnSpPr>
        <p:spPr>
          <a:xfrm>
            <a:off x="2133601" y="3203067"/>
            <a:ext cx="184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/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Spectrum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radiation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blipFill>
                <a:blip r:embed="rId4"/>
                <a:stretch>
                  <a:fillRect l="-443" b="-5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9641-6D5C-4839-8E5E-5078C61B5281}"/>
              </a:ext>
            </a:extLst>
          </p:cNvPr>
          <p:cNvCxnSpPr/>
          <p:nvPr/>
        </p:nvCxnSpPr>
        <p:spPr>
          <a:xfrm>
            <a:off x="2045110" y="3692431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892038" y="79938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Undulator spectral flux density</a:t>
            </a:r>
          </a:p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x, y, E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Wiggler [and short ID’s] spectral flux density</a:t>
            </a:r>
          </a:p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x, y, E)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y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080" i="1" kern="1200" dirty="0">
                  <a:solidFill>
                    <a:prstClr val="black"/>
                  </a:solidFill>
                  <a:ea typeface="+mn-ea"/>
                  <a:cs typeface="+mn-cs"/>
                </a:rPr>
                <a:t>E</a:t>
              </a:r>
              <a:endParaRPr lang="en-GB" sz="108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945" kern="1200" dirty="0">
                  <a:solidFill>
                    <a:prstClr val="black"/>
                  </a:solidFill>
                  <a:ea typeface="+mn-ea"/>
                  <a:cs typeface="+mn-cs"/>
                </a:rPr>
                <a:t>Photon flux</a:t>
              </a:r>
              <a:endParaRPr lang="en-GB" sz="945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72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Photon Energy [eV]</a:t>
              </a:r>
              <a:endParaRPr lang="en-GB" sz="7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630" kern="1200" dirty="0">
                  <a:solidFill>
                    <a:prstClr val="black"/>
                  </a:solidFill>
                  <a:ea typeface="+mn-ea"/>
                  <a:cs typeface="+mn-cs"/>
                </a:rPr>
                <a:t>1000              5000                    10000                   15000                     20000</a:t>
              </a:r>
              <a:endParaRPr lang="en-GB" sz="630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x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463C0-2C7F-4C6A-B9A0-892472D7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C9D1-3B16-4A25-9887-3F2D447B7DD1}"/>
              </a:ext>
            </a:extLst>
          </p:cNvPr>
          <p:cNvSpPr txBox="1"/>
          <p:nvPr/>
        </p:nvSpPr>
        <p:spPr>
          <a:xfrm>
            <a:off x="5210106" y="3829229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density distribution of ESRF-3PW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3980-0DBF-4717-840A-5C1A0AF5C53C}"/>
              </a:ext>
            </a:extLst>
          </p:cNvPr>
          <p:cNvSpPr txBox="1"/>
          <p:nvPr/>
        </p:nvSpPr>
        <p:spPr>
          <a:xfrm>
            <a:off x="5302131" y="4159596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8"/>
              </a:rPr>
              <a:t>https://jacow.org/medsi2020/papers/wepb17.pdf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579459"/>
            <a:ext cx="1031318" cy="638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power density projected (</a:t>
            </a:r>
            <a:r>
              <a:rPr lang="en-US" sz="2160" i="1" cap="none" dirty="0"/>
              <a:t>Power</a:t>
            </a:r>
            <a:r>
              <a:rPr lang="en-US" sz="2160" cap="none" dirty="0"/>
              <a:t> vs </a:t>
            </a:r>
            <a:r>
              <a:rPr lang="en-US" sz="2160" i="1" cap="none" dirty="0"/>
              <a:t>x, y</a:t>
            </a:r>
            <a:r>
              <a:rPr lang="en-US" sz="2160" cap="none" dirty="0"/>
              <a:t>)</a:t>
            </a:r>
            <a:endParaRPr lang="en-GB" sz="2160" cap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63" y="1127194"/>
            <a:ext cx="2228873" cy="18088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8925" y="636865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For example, this tool is very useful to get the heat load on a slit: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98D4-42DB-4CD4-BEC9-732E3B141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EDEC9B-2CDE-4C35-BCA5-46B7707CE42A}"/>
              </a:ext>
            </a:extLst>
          </p:cNvPr>
          <p:cNvGrpSpPr/>
          <p:nvPr/>
        </p:nvGrpSpPr>
        <p:grpSpPr>
          <a:xfrm>
            <a:off x="1493694" y="1886735"/>
            <a:ext cx="6976620" cy="2473251"/>
            <a:chOff x="1197150" y="2013307"/>
            <a:chExt cx="6976620" cy="247325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632" y="2013307"/>
              <a:ext cx="3089138" cy="2473251"/>
            </a:xfrm>
            <a:prstGeom prst="rect">
              <a:avLst/>
            </a:prstGeom>
          </p:spPr>
        </p:pic>
        <p:grpSp>
          <p:nvGrpSpPr>
            <p:cNvPr id="14" name="Grupo 12"/>
            <p:cNvGrpSpPr/>
            <p:nvPr/>
          </p:nvGrpSpPr>
          <p:grpSpPr>
            <a:xfrm>
              <a:off x="1229446" y="3313742"/>
              <a:ext cx="1323393" cy="261196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229446" y="3634005"/>
              <a:ext cx="1323393" cy="261196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5" name="Straight Connector 4"/>
            <p:cNvCxnSpPr>
              <a:endCxn id="45" idx="1"/>
            </p:cNvCxnSpPr>
            <p:nvPr/>
          </p:nvCxnSpPr>
          <p:spPr>
            <a:xfrm flipV="1">
              <a:off x="1829220" y="3470769"/>
              <a:ext cx="3941652" cy="14415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60835">
              <a:off x="5767897" y="3395538"/>
              <a:ext cx="1080907" cy="263707"/>
            </a:xfrm>
            <a:prstGeom prst="rect">
              <a:avLst/>
            </a:prstGeom>
          </p:spPr>
        </p:pic>
        <p:cxnSp>
          <p:nvCxnSpPr>
            <p:cNvPr id="41" name="Straight Connector 40"/>
            <p:cNvCxnSpPr>
              <a:endCxn id="45" idx="3"/>
            </p:cNvCxnSpPr>
            <p:nvPr/>
          </p:nvCxnSpPr>
          <p:spPr>
            <a:xfrm flipV="1">
              <a:off x="1850098" y="3584015"/>
              <a:ext cx="4995732" cy="407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1197150" y="3042083"/>
              <a:ext cx="857927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s-MX" sz="1260" kern="1200" dirty="0">
                  <a:solidFill>
                    <a:prstClr val="black"/>
                  </a:solidFill>
                  <a:ea typeface="+mn-ea"/>
                  <a:cs typeface="+mn-cs"/>
                </a:rPr>
                <a:t>undulator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16979" y="2763543"/>
              <a:ext cx="1360604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 cooled high power slit</a:t>
              </a: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B787C03-C30A-4FC9-986B-F4CA4EFC3CD6}"/>
                </a:ext>
              </a:extLst>
            </p:cNvPr>
            <p:cNvSpPr/>
            <p:nvPr/>
          </p:nvSpPr>
          <p:spPr>
            <a:xfrm rot="2690417">
              <a:off x="4437570" y="3330694"/>
              <a:ext cx="266351" cy="138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429AF8A-25AA-425E-BC2B-648BD0F89FD6}"/>
                </a:ext>
              </a:extLst>
            </p:cNvPr>
            <p:cNvSpPr/>
            <p:nvPr/>
          </p:nvSpPr>
          <p:spPr>
            <a:xfrm rot="7912592">
              <a:off x="4425008" y="3669605"/>
              <a:ext cx="292829" cy="138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power density (</a:t>
            </a:r>
            <a:r>
              <a:rPr lang="en-US" sz="2160" i="1" cap="none" dirty="0"/>
              <a:t>Power</a:t>
            </a:r>
            <a:r>
              <a:rPr lang="en-US" sz="2160" cap="none" dirty="0"/>
              <a:t> vs </a:t>
            </a:r>
            <a:r>
              <a:rPr lang="en-US" sz="2160" i="1" cap="none" dirty="0"/>
              <a:t>x, y</a:t>
            </a:r>
            <a:r>
              <a:rPr lang="en-US" sz="2160" cap="none" dirty="0"/>
              <a:t>)</a:t>
            </a:r>
            <a:endParaRPr lang="en-GB" sz="2160" cap="non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7" y="627534"/>
            <a:ext cx="670812" cy="4152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421" y="664173"/>
            <a:ext cx="63794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4" y="1362791"/>
            <a:ext cx="3680043" cy="2338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85291" y="4378205"/>
            <a:ext cx="84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6" y="3985898"/>
            <a:ext cx="3206115" cy="788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516" y="4038661"/>
            <a:ext cx="95551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prstClr val="black"/>
                </a:solidFill>
                <a:ea typeface="+mn-ea"/>
                <a:cs typeface="+mn-cs"/>
              </a:rPr>
              <a:t>X-ray beam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3" y="1362790"/>
            <a:ext cx="4023071" cy="25351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19966" y="1109244"/>
            <a:ext cx="292931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Project over the slit surface (2</a:t>
            </a:r>
            <a:r>
              <a:rPr lang="en-US" sz="1260" kern="1200" baseline="30000" dirty="0">
                <a:solidFill>
                  <a:srgbClr val="002060"/>
                </a:solidFill>
                <a:ea typeface="+mn-ea"/>
                <a:cs typeface="+mn-cs"/>
              </a:rPr>
              <a:t>o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9923" y="1130742"/>
            <a:ext cx="216420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67526" y="3696868"/>
            <a:ext cx="355377" cy="3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7251" y="4031515"/>
            <a:ext cx="95551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prstClr val="black"/>
                </a:solidFill>
                <a:ea typeface="+mn-ea"/>
                <a:cs typeface="+mn-cs"/>
              </a:rPr>
              <a:t>Finite element analysis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BA8C-C9ED-419C-83E5-8EE7E8108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047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78BB66-E64A-4F5F-B81E-366A312A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66" y="2571750"/>
            <a:ext cx="3004228" cy="1613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492412"/>
          </a:xfrm>
        </p:spPr>
        <p:txBody>
          <a:bodyPr/>
          <a:lstStyle/>
          <a:p>
            <a:r>
              <a:rPr lang="en-US" sz="2000" dirty="0"/>
              <a:t>Material constants libraries </a:t>
            </a:r>
            <a:r>
              <a:rPr lang="en-US" sz="2000" dirty="0" err="1"/>
              <a:t>xraylib</a:t>
            </a:r>
            <a:r>
              <a:rPr lang="en-US" sz="2000" dirty="0"/>
              <a:t> 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https://github.com/tschoonj/xraylib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7C564-347A-4F1C-B4BB-E21E619C4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" y="499434"/>
            <a:ext cx="794518" cy="245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D6BA6-BAEB-42C8-AF96-6AAFA5C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870" y="3164852"/>
            <a:ext cx="501161" cy="5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05F44-DABE-4917-9B71-0FF2E440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88" y="2234629"/>
            <a:ext cx="534744" cy="67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143CA-07C1-443D-A410-50D6C76A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864" y="781165"/>
            <a:ext cx="3975143" cy="236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91B4C-7F80-48BA-96D9-D023143EE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066" y="491289"/>
            <a:ext cx="3125532" cy="189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BFC8B-8FE5-4798-B621-CD0FC8302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722" y="4264543"/>
            <a:ext cx="928970" cy="633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BA378-F59E-4435-AB54-32EE8F786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5259" y="3748880"/>
            <a:ext cx="1021897" cy="47715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EBF72-2746-4535-A41A-707E56C013E8}"/>
              </a:ext>
            </a:extLst>
          </p:cNvPr>
          <p:cNvCxnSpPr>
            <a:cxnSpLocks/>
          </p:cNvCxnSpPr>
          <p:nvPr/>
        </p:nvCxnSpPr>
        <p:spPr>
          <a:xfrm flipV="1">
            <a:off x="5765751" y="4065463"/>
            <a:ext cx="1694174" cy="58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1C328A-B469-4AB7-A93B-8E7291285C7E}"/>
              </a:ext>
            </a:extLst>
          </p:cNvPr>
          <p:cNvSpPr txBox="1"/>
          <p:nvPr/>
        </p:nvSpPr>
        <p:spPr>
          <a:xfrm>
            <a:off x="10334" y="3043338"/>
            <a:ext cx="5041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apps with other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XCOM: </a:t>
            </a:r>
            <a:r>
              <a:rPr lang="en-GB" sz="1100" dirty="0">
                <a:hlinkClick r:id="rId11"/>
              </a:rPr>
              <a:t>https://physics.nist.gov/PhysRefData/Xcom/html/xcom1.html</a:t>
            </a:r>
            <a:br>
              <a:rPr lang="en-GB" sz="1100" dirty="0"/>
            </a:br>
            <a:br>
              <a:rPr lang="en-GB" sz="1100" dirty="0"/>
            </a:b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S. S</a:t>
            </a:r>
            <a:r>
              <a:rPr lang="en-GB" sz="1800" dirty="0" err="1"/>
              <a:t>tepanov</a:t>
            </a:r>
            <a:r>
              <a:rPr lang="en-GB" sz="1800" dirty="0"/>
              <a:t> server: </a:t>
            </a:r>
            <a:r>
              <a:rPr lang="en-GB" sz="1100" dirty="0">
                <a:hlinkClick r:id="rId12"/>
              </a:rPr>
              <a:t>https://x-server.gmca.aps.anl.gov/</a:t>
            </a:r>
            <a:br>
              <a:rPr lang="en-GB" sz="1100" dirty="0"/>
            </a:br>
            <a:br>
              <a:rPr lang="en-GB" sz="1100" dirty="0"/>
            </a:b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</a:t>
            </a:r>
            <a:r>
              <a:rPr lang="en-GB" sz="1800" dirty="0"/>
              <a:t>XRO server: </a:t>
            </a:r>
            <a:r>
              <a:rPr lang="en-GB" sz="1100" dirty="0">
                <a:hlinkClick r:id="rId13"/>
              </a:rPr>
              <a:t>https://henke.lbl.gov/optical_constants/</a:t>
            </a:r>
            <a:endParaRPr lang="en-GB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8D9C4B-EEBE-48BC-991E-BF64B2E35155}"/>
              </a:ext>
            </a:extLst>
          </p:cNvPr>
          <p:cNvCxnSpPr>
            <a:cxnSpLocks/>
          </p:cNvCxnSpPr>
          <p:nvPr/>
        </p:nvCxnSpPr>
        <p:spPr>
          <a:xfrm>
            <a:off x="3633537" y="958501"/>
            <a:ext cx="2334126" cy="1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6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452988" y="2794462"/>
            <a:ext cx="1203233" cy="5530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14530" y="1841813"/>
            <a:ext cx="7011737" cy="1481263"/>
            <a:chOff x="730367" y="2046459"/>
            <a:chExt cx="7790818" cy="164584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FCF1B-B4D7-473C-88AF-55FDA29A1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409029" y="2074133"/>
            <a:ext cx="811972" cy="47089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7" name="Rectángulo 17"/>
          <p:cNvSpPr/>
          <p:nvPr/>
        </p:nvSpPr>
        <p:spPr>
          <a:xfrm>
            <a:off x="6958992" y="3336311"/>
            <a:ext cx="16930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Projected size at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downstream element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986682" y="3989646"/>
            <a:ext cx="229332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1178129" y="3864997"/>
            <a:ext cx="1930337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Distance from the source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d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08269"/>
            <a:ext cx="590232" cy="334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930097" y="299706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Aperture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6896228" y="3336311"/>
            <a:ext cx="86514" cy="413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997297" y="4241093"/>
            <a:ext cx="5686250" cy="129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885207" y="4129345"/>
            <a:ext cx="1952779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Distance from the source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D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305468" y="4078704"/>
                <a:ext cx="814069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68" y="4078704"/>
                <a:ext cx="814069" cy="466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585639" y="3121716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54988" y="1083128"/>
            <a:ext cx="7011737" cy="1481263"/>
            <a:chOff x="730367" y="2046459"/>
            <a:chExt cx="7790818" cy="164584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887F-ADEC-4624-A3D8-1F4246B1C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Filter or attenuator (window) absorption</a:t>
            </a:r>
            <a:endParaRPr lang="en-GB" sz="216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54952"/>
            <a:ext cx="3103673" cy="222885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473084" y="1011236"/>
            <a:ext cx="214379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803337" y="1011235"/>
            <a:ext cx="212776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8" y="1349380"/>
            <a:ext cx="3098102" cy="223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8DF7FB-9E81-402C-847D-F1E72F34C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Power absorbed by a filter or attenuator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59" y="627534"/>
            <a:ext cx="1317933" cy="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8" y="1298069"/>
            <a:ext cx="3062051" cy="1986196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911198" y="2478956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139" y="2277514"/>
            <a:ext cx="59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28" y="1266882"/>
            <a:ext cx="3110746" cy="207072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912021" y="3635567"/>
          <a:ext cx="3240359" cy="70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7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425758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Thickness [</a:t>
                      </a:r>
                      <a:r>
                        <a:rPr lang="en-US" sz="10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000" dirty="0"/>
                        <a:t>m]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Absorbed Power [W]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Be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19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Diamond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1331640" y="4130285"/>
            <a:ext cx="2211546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969490" y="3276326"/>
            <a:ext cx="11845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34933" y="4575249"/>
            <a:ext cx="2004958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91520" y="3826470"/>
            <a:ext cx="107797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409610" y="3723603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2213104" y="3645217"/>
            <a:ext cx="24302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557921" y="3645218"/>
            <a:ext cx="225352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49867" y="3539061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547077" y="3535168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1B9B5-5922-4F05-B77E-32EF175EB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absorbed by a filter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1264381"/>
            <a:ext cx="3441859" cy="209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94" y="442818"/>
            <a:ext cx="842494" cy="626469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095393" y="959488"/>
            <a:ext cx="10775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Be (300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6348298" y="1042535"/>
            <a:ext cx="152638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Diamond (300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159C3-AD22-4721-8042-13C0ABFC9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EDB23-0F51-4C6D-9B0A-94A54852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54" y="1378931"/>
            <a:ext cx="3235974" cy="2106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D4F90-9992-419A-8A33-CF0BFFFA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696" y="2900146"/>
            <a:ext cx="2524608" cy="19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5993128" y="3128954"/>
            <a:ext cx="1584888" cy="93744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3089203" y="1860674"/>
            <a:ext cx="1393027" cy="46079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56826"/>
            <a:ext cx="321707" cy="286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550635" y="2997066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Aperture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5908" y="3128954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99816" y="2550437"/>
            <a:ext cx="16001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6832" y="2912488"/>
            <a:ext cx="0" cy="1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5877354" y="4462824"/>
            <a:ext cx="212429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3087" y="1050114"/>
            <a:ext cx="7011737" cy="1481263"/>
            <a:chOff x="730367" y="2046459"/>
            <a:chExt cx="7790818" cy="1645848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FE1F9-72EE-4C62-8A55-9465C926F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Estimate Flux and size (H, V) from the source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7675" y="719551"/>
            <a:ext cx="2878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Flux</a:t>
            </a:r>
            <a:r>
              <a:rPr lang="en-US" dirty="0"/>
              <a:t>: Photons per second per (variable) bandwidth (0.1% E)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0D8DCC-FA0F-46CA-B6C0-EE1B14F0E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64" y="1960843"/>
            <a:ext cx="2143571" cy="2838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C6A784-C412-4F40-B5D2-2CF2D82FD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37" y="577580"/>
            <a:ext cx="2019615" cy="133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F9DC6-DA48-4CCE-9BED-300DEC6A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51" y="1381911"/>
            <a:ext cx="2435800" cy="1589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508F3-F0C9-4659-BB03-2A7233162C3A}"/>
              </a:ext>
            </a:extLst>
          </p:cNvPr>
          <p:cNvSpPr txBox="1"/>
          <p:nvPr/>
        </p:nvSpPr>
        <p:spPr>
          <a:xfrm>
            <a:off x="57675" y="3072458"/>
            <a:ext cx="39281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Source: 2.9 10</a:t>
            </a:r>
            <a:r>
              <a:rPr lang="en-US" baseline="30000" dirty="0"/>
              <a:t>14</a:t>
            </a:r>
            <a:r>
              <a:rPr lang="en-US" dirty="0"/>
              <a:t> photons/s/ (0.001 bandwidth)</a:t>
            </a:r>
          </a:p>
          <a:p>
            <a:r>
              <a:rPr lang="en-US" dirty="0"/>
              <a:t>ML monochromator DE/E=0.01, therefore:</a:t>
            </a:r>
          </a:p>
          <a:p>
            <a:r>
              <a:rPr lang="en-US" dirty="0"/>
              <a:t>2.9 10</a:t>
            </a:r>
            <a:r>
              <a:rPr lang="en-US" baseline="30000" dirty="0"/>
              <a:t>15</a:t>
            </a:r>
            <a:r>
              <a:rPr lang="en-US" dirty="0"/>
              <a:t> photons/s (integrated)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5C09E-EC84-4F02-A9A2-A6099EFC4A86}"/>
              </a:ext>
            </a:extLst>
          </p:cNvPr>
          <p:cNvSpPr txBox="1"/>
          <p:nvPr/>
        </p:nvSpPr>
        <p:spPr>
          <a:xfrm>
            <a:off x="6910310" y="2596795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71 x 10 um^2 (H x V)</a:t>
            </a:r>
          </a:p>
          <a:p>
            <a:r>
              <a:rPr lang="en-US" dirty="0"/>
              <a:t>16 x 12 urad^2 (H x V)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Mirror absorption</a:t>
            </a:r>
            <a:endParaRPr lang="en-GB" sz="2160" cap="none" dirty="0"/>
          </a:p>
        </p:txBody>
      </p:sp>
      <p:sp>
        <p:nvSpPr>
          <p:cNvPr id="8" name="Rectángulo 17"/>
          <p:cNvSpPr/>
          <p:nvPr/>
        </p:nvSpPr>
        <p:spPr>
          <a:xfrm>
            <a:off x="1167048" y="2291395"/>
            <a:ext cx="241470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99" y="3714471"/>
            <a:ext cx="545894" cy="579181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465826" y="2259558"/>
            <a:ext cx="236019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22" y="2538615"/>
            <a:ext cx="3199638" cy="2297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22" y="2512705"/>
            <a:ext cx="3305167" cy="23907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EB637-CB21-4B00-BCA9-B3A149B76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829FC-2F95-4F3D-81B1-B0A798E16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44" y="62425"/>
            <a:ext cx="3527429" cy="2111723"/>
          </a:xfrm>
          <a:prstGeom prst="rect">
            <a:avLst/>
          </a:prstGeom>
        </p:spPr>
      </p:pic>
      <p:graphicFrame>
        <p:nvGraphicFramePr>
          <p:cNvPr id="13" name="Object 15">
            <a:extLst>
              <a:ext uri="{FF2B5EF4-FFF2-40B4-BE49-F238E27FC236}">
                <a16:creationId xmlns:a16="http://schemas.microsoft.com/office/drawing/2014/main" id="{3B6A89C2-72C9-4B9D-91E2-42E4F1CE5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573114"/>
              </p:ext>
            </p:extLst>
          </p:nvPr>
        </p:nvGraphicFramePr>
        <p:xfrm>
          <a:off x="2819067" y="1485900"/>
          <a:ext cx="2646759" cy="44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Equation" r:id="rId7" imgW="2997000" imgH="507960" progId="Equation.DSMT4">
                  <p:embed/>
                </p:oleObj>
              </mc:Choice>
              <mc:Fallback>
                <p:oleObj name="Equation" r:id="rId7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067" y="1485900"/>
                        <a:ext cx="2646759" cy="44615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472A507B-F2F6-4420-B928-A24C0EE69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857" y="409194"/>
            <a:ext cx="3028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hangingPunct="1">
              <a:buClrTx/>
            </a:pPr>
            <a:r>
              <a:rPr lang="en-US" altLang="en-US" sz="1350" kern="1200" dirty="0">
                <a:solidFill>
                  <a:srgbClr val="00395A"/>
                </a:solidFill>
                <a:cs typeface="+mn-cs"/>
              </a:rPr>
              <a:t>Fresnel equations give the reflectivity as a function of angle and photon energy. As a consequence, one gets the critical angle: </a:t>
            </a:r>
            <a:endParaRPr lang="en-GB" altLang="en-US" sz="1350" kern="1200" dirty="0">
              <a:solidFill>
                <a:srgbClr val="00395A"/>
              </a:solidFill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148DB-7052-4667-9FC0-C9716720D4AE}"/>
              </a:ext>
            </a:extLst>
          </p:cNvPr>
          <p:cNvSpPr txBox="1"/>
          <p:nvPr/>
        </p:nvSpPr>
        <p:spPr>
          <a:xfrm>
            <a:off x="6470328" y="561356"/>
            <a:ext cx="16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FF00"/>
                </a:solidFill>
                <a:latin typeface="Calibri"/>
                <a:ea typeface="+mn-ea"/>
                <a:cs typeface="Calibri"/>
              </a:rPr>
              <a:t>Si  </a:t>
            </a:r>
            <a:r>
              <a:rPr lang="en-US" sz="1800" kern="1200" dirty="0">
                <a:solidFill>
                  <a:srgbClr val="FFFF00"/>
                </a:solidFill>
                <a:latin typeface="Symbol" panose="05050102010706020507" pitchFamily="18" charset="2"/>
                <a:ea typeface="+mn-ea"/>
                <a:cs typeface="Calibri"/>
              </a:rPr>
              <a:t>s</a:t>
            </a:r>
            <a:r>
              <a:rPr lang="en-US" sz="1800" kern="1200" dirty="0">
                <a:solidFill>
                  <a:srgbClr val="FFFF00"/>
                </a:solidFill>
                <a:latin typeface="Calibri"/>
                <a:ea typeface="+mn-ea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" y="1217905"/>
            <a:ext cx="3208420" cy="2082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Mirror absorption</a:t>
            </a:r>
            <a:endParaRPr lang="en-GB" sz="2160" cap="none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065" y="1550842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942797" y="1314966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367771" y="185882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3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rd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8201" y="1718322"/>
            <a:ext cx="1360951" cy="37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24" y="789773"/>
            <a:ext cx="2679153" cy="205914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648183" y="850245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608915" y="614368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78" y="2936009"/>
            <a:ext cx="2696678" cy="1999512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5907412" y="312835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3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rd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78668" y="3085088"/>
            <a:ext cx="154284" cy="1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0341" y="1997325"/>
            <a:ext cx="143332" cy="2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54338" y="3039200"/>
            <a:ext cx="1314644" cy="4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821502" y="723922"/>
            <a:ext cx="35493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393362" y="1038607"/>
            <a:ext cx="15103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354012" y="3405355"/>
            <a:ext cx="1439818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41" y="3619012"/>
            <a:ext cx="1324820" cy="11765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FDEE2-36BD-4BBA-B180-FD2B3B30B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absorbed by a mirror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43" y="1773488"/>
            <a:ext cx="3371135" cy="2088689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914905" y="1393120"/>
            <a:ext cx="98456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416191" y="1400667"/>
            <a:ext cx="261962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Diamond (100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4" y="1845299"/>
            <a:ext cx="3399425" cy="2098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BD34-0939-4BB0-A898-5C02BA35B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Calculation of flux at the sample position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Example of getting the flux at the sample position: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1002671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KB slits</a:t>
            </a:r>
          </a:p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9640"/>
            <a:ext cx="7011737" cy="1371704"/>
            <a:chOff x="730367" y="2168191"/>
            <a:chExt cx="7790818" cy="1524116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9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Right Brace 102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4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5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662246" y="2168191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532201" y="2971052"/>
            <a:ext cx="289831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*</a:t>
            </a:r>
            <a:endParaRPr lang="en-GB" sz="126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6570D-E0DF-4D69-A9FD-8EC802D58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9A2EC-0B1D-41A2-AF26-0DBEDBF5A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6" y="2700466"/>
            <a:ext cx="7330832" cy="71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2434B-A4C6-47CF-A454-319E64215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12" y="3710967"/>
            <a:ext cx="5190067" cy="1224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61EDE-D684-46FD-81CB-0F7152BC0441}"/>
              </a:ext>
            </a:extLst>
          </p:cNvPr>
          <p:cNvSpPr txBox="1"/>
          <p:nvPr/>
        </p:nvSpPr>
        <p:spPr>
          <a:xfrm>
            <a:off x="1886662" y="2564718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XOPPY: </a:t>
            </a:r>
            <a:r>
              <a:rPr lang="en-GB" dirty="0"/>
              <a:t>Total photons per second 1.32091E+13 at 5000 eV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17D858A-5AEC-4F5E-AE41-ACB497F76BAF}"/>
              </a:ext>
            </a:extLst>
          </p:cNvPr>
          <p:cNvSpPr txBox="1"/>
          <p:nvPr/>
        </p:nvSpPr>
        <p:spPr>
          <a:xfrm>
            <a:off x="2177995" y="3521640"/>
            <a:ext cx="398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ShadowOui</a:t>
            </a:r>
            <a:r>
              <a:rPr lang="en-US" dirty="0"/>
              <a:t>: </a:t>
            </a:r>
            <a:r>
              <a:rPr lang="en-GB" dirty="0"/>
              <a:t>Integrated Flux : 1.25338e+13 </a:t>
            </a:r>
            <a:r>
              <a:rPr lang="en-GB" dirty="0" err="1"/>
              <a:t>ph</a:t>
            </a:r>
            <a:r>
              <a:rPr lang="en-GB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Other optical elements in XOPPY: Multilayers</a:t>
            </a:r>
            <a:endParaRPr lang="en-GB" sz="2160" cap="non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14" y="1230719"/>
            <a:ext cx="1898686" cy="982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21502" y="2306225"/>
                <a:ext cx="1699927" cy="52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45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945" kern="1200" dirty="0">
                              <a:solidFill>
                                <a:prstClr val="black"/>
                              </a:solidFill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945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945" i="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945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945" i="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945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45" b="0" i="0" kern="120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945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2" y="2306225"/>
                <a:ext cx="1699927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99" y="2722347"/>
            <a:ext cx="2867935" cy="2130099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6021831" y="2722347"/>
            <a:ext cx="1201483" cy="112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248" y="483980"/>
            <a:ext cx="693818" cy="799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C235A-14D4-4281-8DB9-EC4132011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378D9-0230-49FD-916E-CC7D1FE55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82" y="483980"/>
            <a:ext cx="5900594" cy="21536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329411" y="1057949"/>
            <a:ext cx="1309974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GB" sz="1260" kern="1200" dirty="0">
                <a:solidFill>
                  <a:prstClr val="black"/>
                </a:solidFill>
                <a:ea typeface="+mn-ea"/>
                <a:cs typeface="+mn-cs"/>
              </a:rPr>
              <a:t>[W(25)/Si(25)]</a:t>
            </a:r>
            <a:r>
              <a:rPr lang="en-GB" sz="1260" kern="1200" baseline="-25000" dirty="0">
                <a:solidFill>
                  <a:prstClr val="black"/>
                </a:solidFill>
                <a:ea typeface="+mn-ea"/>
                <a:cs typeface="+mn-cs"/>
              </a:rPr>
              <a:t>50</a:t>
            </a:r>
          </a:p>
          <a:p>
            <a:pPr defTabSz="822960">
              <a:buClrTx/>
            </a:pPr>
            <a:endParaRPr lang="en-US" sz="126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1.4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o</a:t>
            </a:r>
            <a:endParaRPr lang="en-GB" sz="126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Other optical elements in XOPPY: Crystals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7" y="1100314"/>
            <a:ext cx="388843" cy="479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A7501-EE15-471A-87E5-8BB45C4E0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23" name="Picture 2" descr="http://hyperphysics.phy-astr.gsu.edu/hbase/quantum/imgqua/bragglaw.gif">
            <a:extLst>
              <a:ext uri="{FF2B5EF4-FFF2-40B4-BE49-F238E27FC236}">
                <a16:creationId xmlns:a16="http://schemas.microsoft.com/office/drawing/2014/main" id="{93379D29-FB12-43A7-97EC-07E02AC7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098" y="710819"/>
            <a:ext cx="3912493" cy="1860931"/>
          </a:xfrm>
          <a:prstGeom prst="rect">
            <a:avLst/>
          </a:prstGeom>
          <a:noFill/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8FC020-F491-4534-AE82-E036B82D8F71}"/>
              </a:ext>
            </a:extLst>
          </p:cNvPr>
          <p:cNvCxnSpPr/>
          <p:nvPr/>
        </p:nvCxnSpPr>
        <p:spPr>
          <a:xfrm flipV="1">
            <a:off x="6479542" y="2093541"/>
            <a:ext cx="1647183" cy="27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928DEA-C089-405D-B1CF-1CC867D7C535}"/>
              </a:ext>
            </a:extLst>
          </p:cNvPr>
          <p:cNvCxnSpPr/>
          <p:nvPr/>
        </p:nvCxnSpPr>
        <p:spPr>
          <a:xfrm flipH="1" flipV="1">
            <a:off x="6506545" y="1040424"/>
            <a:ext cx="6288" cy="1086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0255E5-8E7B-4431-98E3-E00940298741}"/>
              </a:ext>
            </a:extLst>
          </p:cNvPr>
          <p:cNvCxnSpPr/>
          <p:nvPr/>
        </p:nvCxnSpPr>
        <p:spPr>
          <a:xfrm flipV="1">
            <a:off x="6668563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CFF08C-5ADF-448A-8F6A-2647BF0F7FF1}"/>
              </a:ext>
            </a:extLst>
          </p:cNvPr>
          <p:cNvCxnSpPr/>
          <p:nvPr/>
        </p:nvCxnSpPr>
        <p:spPr>
          <a:xfrm flipV="1">
            <a:off x="6884587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BF4841-F609-4579-BD5A-6435F9C9EDF9}"/>
              </a:ext>
            </a:extLst>
          </p:cNvPr>
          <p:cNvCxnSpPr/>
          <p:nvPr/>
        </p:nvCxnSpPr>
        <p:spPr>
          <a:xfrm flipV="1">
            <a:off x="7100611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EF4186-B735-40B9-BDE0-03335103F81D}"/>
              </a:ext>
            </a:extLst>
          </p:cNvPr>
          <p:cNvCxnSpPr/>
          <p:nvPr/>
        </p:nvCxnSpPr>
        <p:spPr>
          <a:xfrm flipV="1">
            <a:off x="7397644" y="1256448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9033CC-F2D1-419F-A97D-6F3DBA01E1DD}"/>
              </a:ext>
            </a:extLst>
          </p:cNvPr>
          <p:cNvCxnSpPr/>
          <p:nvPr/>
        </p:nvCxnSpPr>
        <p:spPr>
          <a:xfrm flipV="1">
            <a:off x="7748683" y="1256448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5C822E-4FA3-43EE-A620-1D980C166141}"/>
              </a:ext>
            </a:extLst>
          </p:cNvPr>
          <p:cNvSpPr txBox="1"/>
          <p:nvPr/>
        </p:nvSpPr>
        <p:spPr>
          <a:xfrm>
            <a:off x="7613668" y="2255559"/>
            <a:ext cx="351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  <a:r>
              <a:rPr lang="en-US" sz="1050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279BC-1AB3-4315-9D40-7D923AAE66B3}"/>
              </a:ext>
            </a:extLst>
          </p:cNvPr>
          <p:cNvSpPr txBox="1"/>
          <p:nvPr/>
        </p:nvSpPr>
        <p:spPr>
          <a:xfrm rot="16200000">
            <a:off x="5914003" y="1448518"/>
            <a:ext cx="9080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Intensity</a:t>
            </a:r>
          </a:p>
        </p:txBody>
      </p:sp>
      <p:pic>
        <p:nvPicPr>
          <p:cNvPr id="33" name="Picture 2" descr="http://pd.chem.ucl.ac.uk/pdnn/diff2/perf.gif">
            <a:extLst>
              <a:ext uri="{FF2B5EF4-FFF2-40B4-BE49-F238E27FC236}">
                <a16:creationId xmlns:a16="http://schemas.microsoft.com/office/drawing/2014/main" id="{801F3A5A-FD0A-49EE-91F5-6B2AB806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9907" y="3268916"/>
            <a:ext cx="2173971" cy="1600284"/>
          </a:xfrm>
          <a:prstGeom prst="rect">
            <a:avLst/>
          </a:prstGeom>
          <a:noFill/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8B3A627-9B36-41AF-A6CA-3F948F94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1509" y="3250031"/>
            <a:ext cx="2268252" cy="134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052B7A9-3EB7-4D06-BE0D-1F38EDF46CE1}"/>
              </a:ext>
            </a:extLst>
          </p:cNvPr>
          <p:cNvSpPr txBox="1">
            <a:spLocks/>
          </p:cNvSpPr>
          <p:nvPr/>
        </p:nvSpPr>
        <p:spPr>
          <a:xfrm>
            <a:off x="100440" y="2501942"/>
            <a:ext cx="4415995" cy="81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Laue's kinematic theory:</a:t>
            </a:r>
          </a:p>
          <a:p>
            <a:pPr marL="114300" indent="0" algn="just">
              <a:buNone/>
            </a:pPr>
            <a:r>
              <a:rPr lang="en-US" dirty="0"/>
              <a:t>small crystals (e.g. powder diffraction).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20997B2-AFF9-430D-92A7-08BB7B323825}"/>
              </a:ext>
            </a:extLst>
          </p:cNvPr>
          <p:cNvSpPr txBox="1">
            <a:spLocks/>
          </p:cNvSpPr>
          <p:nvPr/>
        </p:nvSpPr>
        <p:spPr>
          <a:xfrm>
            <a:off x="211572" y="2560219"/>
            <a:ext cx="4415995" cy="81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Laue's kinematic theory:</a:t>
            </a:r>
          </a:p>
          <a:p>
            <a:pPr marL="114300" indent="0" algn="just">
              <a:buNone/>
            </a:pPr>
            <a:r>
              <a:rPr lang="en-US" dirty="0"/>
              <a:t>small crystals (e.g. powder diffraction). 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58E52EA-BBBA-4D28-882A-ED85D490AC04}"/>
              </a:ext>
            </a:extLst>
          </p:cNvPr>
          <p:cNvSpPr txBox="1">
            <a:spLocks/>
          </p:cNvSpPr>
          <p:nvPr/>
        </p:nvSpPr>
        <p:spPr>
          <a:xfrm>
            <a:off x="4870454" y="2548688"/>
            <a:ext cx="3748069" cy="81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Dynamical theory of diffraction:</a:t>
            </a:r>
          </a:p>
          <a:p>
            <a:pPr marL="114300" indent="0" algn="just">
              <a:buNone/>
            </a:pPr>
            <a:r>
              <a:rPr lang="en-US" dirty="0"/>
              <a:t>Large perfect crystals (e.g. Si). </a:t>
            </a:r>
          </a:p>
        </p:txBody>
      </p:sp>
    </p:spTree>
    <p:extLst>
      <p:ext uri="{BB962C8B-B14F-4D97-AF65-F5344CB8AC3E}">
        <p14:creationId xmlns:p14="http://schemas.microsoft.com/office/powerpoint/2010/main" val="1079742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FORMULATIONS OF DYNAMICAL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35467" y="556155"/>
            <a:ext cx="7086600" cy="4186237"/>
          </a:xfrm>
        </p:spPr>
        <p:txBody>
          <a:bodyPr>
            <a:normAutofit/>
          </a:bodyPr>
          <a:lstStyle/>
          <a:p>
            <a:r>
              <a:rPr lang="en-US" sz="1100" dirty="0"/>
              <a:t>Darwin </a:t>
            </a:r>
            <a:r>
              <a:rPr lang="en-US" sz="1100" b="0" dirty="0"/>
              <a:t>(1914)</a:t>
            </a:r>
            <a:r>
              <a:rPr lang="en-US" sz="1100" b="0" i="1" dirty="0"/>
              <a:t>The Theory of X-ray </a:t>
            </a:r>
            <a:r>
              <a:rPr lang="en-US" sz="1100" b="0" i="1" dirty="0" err="1"/>
              <a:t>Reflexion</a:t>
            </a:r>
            <a:r>
              <a:rPr lang="en-US" sz="1100" dirty="0"/>
              <a:t> </a:t>
            </a:r>
            <a:r>
              <a:rPr lang="en-US" sz="1100" b="0" dirty="0"/>
              <a:t>Philosophical Magazine 27, 315 </a:t>
            </a:r>
            <a:br>
              <a:rPr lang="en-US" sz="1100" b="0" dirty="0"/>
            </a:br>
            <a:endParaRPr lang="en-US" sz="1100" b="0" dirty="0"/>
          </a:p>
          <a:p>
            <a:r>
              <a:rPr lang="en-US" sz="1100" dirty="0" err="1">
                <a:solidFill>
                  <a:srgbClr val="0070C0"/>
                </a:solidFill>
              </a:rPr>
              <a:t>Ewald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de-DE" sz="1100" b="0" dirty="0">
                <a:solidFill>
                  <a:srgbClr val="0070C0"/>
                </a:solidFill>
              </a:rPr>
              <a:t>(1917)</a:t>
            </a:r>
            <a:r>
              <a:rPr lang="en-US" sz="1100" b="0" dirty="0">
                <a:solidFill>
                  <a:srgbClr val="0070C0"/>
                </a:solidFill>
              </a:rPr>
              <a:t> </a:t>
            </a:r>
            <a:r>
              <a:rPr lang="de-DE" sz="1100" b="0" i="1" dirty="0">
                <a:solidFill>
                  <a:srgbClr val="0070C0"/>
                </a:solidFill>
              </a:rPr>
              <a:t>Zur Begründung der Kristalloptik, Teil III Die Kristalloptik der Röntgenstrahlen</a:t>
            </a:r>
            <a:r>
              <a:rPr lang="de-DE" sz="1100" b="0" dirty="0">
                <a:solidFill>
                  <a:srgbClr val="0070C0"/>
                </a:solidFill>
              </a:rPr>
              <a:t> Ann. Phys. 54, 519 </a:t>
            </a:r>
          </a:p>
          <a:p>
            <a:r>
              <a:rPr lang="en-US" sz="1100" dirty="0">
                <a:solidFill>
                  <a:srgbClr val="0070C0"/>
                </a:solidFill>
              </a:rPr>
              <a:t>von Laue </a:t>
            </a:r>
            <a:r>
              <a:rPr lang="en-US" sz="1100" b="0" dirty="0">
                <a:solidFill>
                  <a:srgbClr val="0070C0"/>
                </a:solidFill>
              </a:rPr>
              <a:t>(1915) </a:t>
            </a:r>
            <a:r>
              <a:rPr lang="de-DE" sz="1100" b="0" i="1" dirty="0">
                <a:solidFill>
                  <a:srgbClr val="0070C0"/>
                </a:solidFill>
              </a:rPr>
              <a:t>Die Theorie der Röntgenstrahlinterferenzen in neuer Form</a:t>
            </a:r>
            <a:r>
              <a:rPr lang="de-DE" sz="1100" dirty="0">
                <a:solidFill>
                  <a:srgbClr val="0070C0"/>
                </a:solidFill>
              </a:rPr>
              <a:t> </a:t>
            </a:r>
            <a:r>
              <a:rPr lang="en-US" sz="1100" b="0" dirty="0" err="1">
                <a:solidFill>
                  <a:srgbClr val="0070C0"/>
                </a:solidFill>
              </a:rPr>
              <a:t>Encyclopaedie</a:t>
            </a:r>
            <a:r>
              <a:rPr lang="en-US" sz="1100" b="0" dirty="0">
                <a:solidFill>
                  <a:srgbClr val="0070C0"/>
                </a:solidFill>
              </a:rPr>
              <a:t> d. math </a:t>
            </a:r>
            <a:r>
              <a:rPr lang="en-US" sz="1100" b="0" dirty="0" err="1">
                <a:solidFill>
                  <a:srgbClr val="0070C0"/>
                </a:solidFill>
              </a:rPr>
              <a:t>Wiss</a:t>
            </a:r>
            <a:r>
              <a:rPr lang="en-US" sz="1100" b="0" dirty="0">
                <a:solidFill>
                  <a:srgbClr val="0070C0"/>
                </a:solidFill>
              </a:rPr>
              <a:t> 5,3, (1931) </a:t>
            </a:r>
            <a:r>
              <a:rPr lang="de-DE" sz="1100" b="0" dirty="0" err="1">
                <a:solidFill>
                  <a:srgbClr val="0070C0"/>
                </a:solidFill>
              </a:rPr>
              <a:t>Ergebn</a:t>
            </a:r>
            <a:r>
              <a:rPr lang="de-DE" sz="1100" b="0" dirty="0">
                <a:solidFill>
                  <a:srgbClr val="0070C0"/>
                </a:solidFill>
              </a:rPr>
              <a:t>. Exakt. Naturwiss.10133</a:t>
            </a:r>
            <a:r>
              <a:rPr lang="en-US" sz="1100" b="0" dirty="0">
                <a:solidFill>
                  <a:srgbClr val="0070C0"/>
                </a:solidFill>
              </a:rPr>
              <a:t>.</a:t>
            </a:r>
          </a:p>
          <a:p>
            <a:r>
              <a:rPr lang="en-US" sz="1100" dirty="0" err="1">
                <a:solidFill>
                  <a:srgbClr val="0070C0"/>
                </a:solidFill>
              </a:rPr>
              <a:t>Zachariasen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en-US" sz="1100" b="0" dirty="0">
                <a:solidFill>
                  <a:srgbClr val="0070C0"/>
                </a:solidFill>
              </a:rPr>
              <a:t>(1945) </a:t>
            </a:r>
            <a:r>
              <a:rPr lang="en-US" sz="1100" b="0" i="1" dirty="0">
                <a:solidFill>
                  <a:srgbClr val="0070C0"/>
                </a:solidFill>
              </a:rPr>
              <a:t>Theory of X-ray diffraction in crystals</a:t>
            </a:r>
            <a:r>
              <a:rPr lang="en-US" sz="1100" i="1" dirty="0">
                <a:solidFill>
                  <a:srgbClr val="0070C0"/>
                </a:solidFill>
              </a:rPr>
              <a:t> </a:t>
            </a:r>
          </a:p>
          <a:p>
            <a:r>
              <a:rPr lang="en-US" sz="1100" dirty="0">
                <a:solidFill>
                  <a:srgbClr val="0070C0"/>
                </a:solidFill>
              </a:rPr>
              <a:t>James </a:t>
            </a:r>
            <a:r>
              <a:rPr lang="en-US" sz="1100" b="0" dirty="0">
                <a:solidFill>
                  <a:srgbClr val="0070C0"/>
                </a:solidFill>
              </a:rPr>
              <a:t>(1950) </a:t>
            </a:r>
            <a:r>
              <a:rPr lang="en-US" sz="1100" b="0" i="1" dirty="0">
                <a:solidFill>
                  <a:srgbClr val="0070C0"/>
                </a:solidFill>
              </a:rPr>
              <a:t>The optical principles of diffraction by X-rays </a:t>
            </a:r>
            <a:br>
              <a:rPr lang="en-US" sz="1100" b="0" i="1" dirty="0">
                <a:solidFill>
                  <a:srgbClr val="0070C0"/>
                </a:solidFill>
              </a:rPr>
            </a:br>
            <a:endParaRPr lang="en-US" sz="1100" b="0" i="1" dirty="0">
              <a:solidFill>
                <a:srgbClr val="0070C0"/>
              </a:solidFill>
            </a:endParaRPr>
          </a:p>
          <a:p>
            <a:r>
              <a:rPr lang="is-IS" sz="1100" dirty="0">
                <a:solidFill>
                  <a:srgbClr val="00B050"/>
                </a:solidFill>
              </a:rPr>
              <a:t>Taupin </a:t>
            </a:r>
            <a:r>
              <a:rPr lang="is-IS" sz="1100" b="0" dirty="0">
                <a:solidFill>
                  <a:srgbClr val="00B050"/>
                </a:solidFill>
              </a:rPr>
              <a:t>(1961)</a:t>
            </a:r>
            <a:r>
              <a:rPr lang="is-IS" sz="1100" dirty="0">
                <a:solidFill>
                  <a:srgbClr val="00B050"/>
                </a:solidFill>
              </a:rPr>
              <a:t> </a:t>
            </a:r>
            <a:r>
              <a:rPr lang="is-IS" sz="1100" b="0" i="1" dirty="0">
                <a:solidFill>
                  <a:srgbClr val="00B050"/>
                </a:solidFill>
              </a:rPr>
              <a:t>Théorie dynamique de la diffraction des rayons X par des cristaux déformés</a:t>
            </a:r>
            <a:r>
              <a:rPr lang="is-IS" sz="1100" i="1" dirty="0">
                <a:solidFill>
                  <a:srgbClr val="00B050"/>
                </a:solidFill>
              </a:rPr>
              <a:t>  </a:t>
            </a:r>
            <a:r>
              <a:rPr lang="is-IS" sz="1100" b="0" dirty="0">
                <a:solidFill>
                  <a:srgbClr val="00B050"/>
                </a:solidFill>
              </a:rPr>
              <a:t>Bull Soc Fr. Mineral. 84 51 </a:t>
            </a:r>
            <a:endParaRPr lang="en-US" sz="1100" b="0" dirty="0">
              <a:solidFill>
                <a:srgbClr val="00B050"/>
              </a:solidFill>
            </a:endParaRPr>
          </a:p>
          <a:p>
            <a:r>
              <a:rPr lang="is-IS" sz="1100" dirty="0">
                <a:solidFill>
                  <a:srgbClr val="00B050"/>
                </a:solidFill>
              </a:rPr>
              <a:t>Takagi </a:t>
            </a:r>
            <a:r>
              <a:rPr lang="is-IS" sz="1100" b="0" dirty="0">
                <a:solidFill>
                  <a:srgbClr val="00B050"/>
                </a:solidFill>
              </a:rPr>
              <a:t>(1962)</a:t>
            </a:r>
            <a:r>
              <a:rPr lang="is-IS" sz="1100" dirty="0">
                <a:solidFill>
                  <a:srgbClr val="00B050"/>
                </a:solidFill>
              </a:rPr>
              <a:t> </a:t>
            </a:r>
            <a:r>
              <a:rPr lang="en-US" sz="1100" b="0" i="1" dirty="0">
                <a:solidFill>
                  <a:srgbClr val="00B050"/>
                </a:solidFill>
              </a:rPr>
              <a:t>Dynamical theory of diffraction applicable to crystals with any kind of small distortion</a:t>
            </a:r>
            <a:r>
              <a:rPr lang="en-US" sz="1100" b="0" dirty="0">
                <a:solidFill>
                  <a:srgbClr val="00B050"/>
                </a:solidFill>
              </a:rPr>
              <a:t> </a:t>
            </a:r>
            <a:r>
              <a:rPr lang="is-IS" sz="1100" b="0" dirty="0">
                <a:solidFill>
                  <a:srgbClr val="00B050"/>
                </a:solidFill>
              </a:rPr>
              <a:t>Acta Crystal 15 1311</a:t>
            </a:r>
            <a:br>
              <a:rPr lang="is-IS" sz="1100" b="0" dirty="0">
                <a:solidFill>
                  <a:schemeClr val="accent2">
                    <a:lumMod val="75000"/>
                  </a:schemeClr>
                </a:solidFill>
              </a:rPr>
            </a:br>
            <a:endParaRPr lang="is-IS" sz="1100" b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Books: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Pinsker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Dynamical Scattering of X rays in Crystals </a:t>
            </a:r>
            <a:r>
              <a:rPr lang="en-US" sz="1100" b="0" dirty="0">
                <a:solidFill>
                  <a:srgbClr val="FF0000"/>
                </a:solidFill>
              </a:rPr>
              <a:t>(1978).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Authier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Dynamical Theory of X-Ray Diffraction </a:t>
            </a:r>
            <a:r>
              <a:rPr lang="en-US" sz="1100" b="0" dirty="0">
                <a:solidFill>
                  <a:srgbClr val="FF0000"/>
                </a:solidFill>
              </a:rPr>
              <a:t>(2001</a:t>
            </a:r>
            <a:r>
              <a:rPr lang="en-US" sz="1100" dirty="0">
                <a:solidFill>
                  <a:srgbClr val="FF0000"/>
                </a:solidFill>
              </a:rPr>
              <a:t>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Shvyd’ko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X-Ray Optics—High-Energy-Resolution Applications </a:t>
            </a:r>
            <a:r>
              <a:rPr lang="en-US" sz="1100" b="0" dirty="0">
                <a:solidFill>
                  <a:srgbClr val="FF0000"/>
                </a:solidFill>
              </a:rPr>
              <a:t>(2004)</a:t>
            </a:r>
            <a:endParaRPr lang="en-US" sz="1100" b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F8FEB59-66F4-448A-A921-355C222E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1133" y="215810"/>
            <a:ext cx="950932" cy="100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als183">
            <a:extLst>
              <a:ext uri="{FF2B5EF4-FFF2-40B4-BE49-F238E27FC236}">
                <a16:creationId xmlns:a16="http://schemas.microsoft.com/office/drawing/2014/main" id="{849DC4C3-4017-4F3D-8A56-DEF97FCC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3015" y="186533"/>
            <a:ext cx="1173310" cy="1068704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E69B328-F44D-43F1-9CF6-A9B7A8CF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6151" y="1770577"/>
            <a:ext cx="2113192" cy="49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6E0D99-6B95-4595-AAE1-CA906687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979" y="1308779"/>
            <a:ext cx="1947346" cy="1284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56DEE-20A3-4EF6-A7C5-1E5988E6E6EE}"/>
              </a:ext>
            </a:extLst>
          </p:cNvPr>
          <p:cNvSpPr txBox="1"/>
          <p:nvPr/>
        </p:nvSpPr>
        <p:spPr>
          <a:xfrm>
            <a:off x="7425266" y="150896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Si111</a:t>
            </a:r>
          </a:p>
          <a:p>
            <a:r>
              <a:rPr lang="en-US" dirty="0"/>
              <a:t>10 keV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FEAD1-B114-41C6-9A80-B2A7F49D53AD}"/>
                  </a:ext>
                </a:extLst>
              </p:cNvPr>
              <p:cNvSpPr txBox="1"/>
              <p:nvPr/>
            </p:nvSpPr>
            <p:spPr>
              <a:xfrm>
                <a:off x="7731298" y="3365443"/>
                <a:ext cx="860737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FEAD1-B114-41C6-9A80-B2A7F49D5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98" y="3365443"/>
                <a:ext cx="860737" cy="495649"/>
              </a:xfrm>
              <a:prstGeom prst="rect">
                <a:avLst/>
              </a:prstGeom>
              <a:blipFill>
                <a:blip r:embed="rId6"/>
                <a:stretch>
                  <a:fillRect r="-2128"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5C6858D-6C27-4B7A-A602-6ECA4194E028}"/>
              </a:ext>
            </a:extLst>
          </p:cNvPr>
          <p:cNvSpPr txBox="1"/>
          <p:nvPr/>
        </p:nvSpPr>
        <p:spPr>
          <a:xfrm>
            <a:off x="7403786" y="2643096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profile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Intrinsic profile</a:t>
            </a:r>
            <a:endParaRPr lang="en-GB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6A393-B7A4-4525-BF1B-2CFB2C7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F66DEE-E86E-44EB-8C30-0924DA80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7248" y="106395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A569F-80A1-433C-A502-D6EE881F4733}"/>
              </a:ext>
            </a:extLst>
          </p:cNvPr>
          <p:cNvSpPr txBox="1"/>
          <p:nvPr/>
        </p:nvSpPr>
        <p:spPr>
          <a:xfrm>
            <a:off x="229982" y="1238208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rocking curve is the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FF0000"/>
                </a:solidFill>
              </a:rPr>
              <a:t> of the two diffraction profiles. 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D22B6-FA51-49F6-A9AC-AE31BEE9A94C}"/>
              </a:ext>
            </a:extLst>
          </p:cNvPr>
          <p:cNvCxnSpPr/>
          <p:nvPr/>
        </p:nvCxnSpPr>
        <p:spPr>
          <a:xfrm flipV="1">
            <a:off x="3037148" y="178403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7815E-CD17-407C-8E21-CF6BB06C5C2A}"/>
              </a:ext>
            </a:extLst>
          </p:cNvPr>
          <p:cNvCxnSpPr/>
          <p:nvPr/>
        </p:nvCxnSpPr>
        <p:spPr>
          <a:xfrm flipV="1">
            <a:off x="3793232" y="142399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525A0-8463-4CDD-94BE-3F15A6276EC7}"/>
              </a:ext>
            </a:extLst>
          </p:cNvPr>
          <p:cNvCxnSpPr/>
          <p:nvPr/>
        </p:nvCxnSpPr>
        <p:spPr>
          <a:xfrm flipV="1">
            <a:off x="3325180" y="142399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72802-FBB2-4D68-8823-39E5B456D964}"/>
              </a:ext>
            </a:extLst>
          </p:cNvPr>
          <p:cNvCxnSpPr/>
          <p:nvPr/>
        </p:nvCxnSpPr>
        <p:spPr>
          <a:xfrm flipV="1">
            <a:off x="3037148" y="466435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FA4C62-4753-49AD-BBA8-CCD9EBBC2108}"/>
              </a:ext>
            </a:extLst>
          </p:cNvPr>
          <p:cNvCxnSpPr/>
          <p:nvPr/>
        </p:nvCxnSpPr>
        <p:spPr>
          <a:xfrm flipV="1">
            <a:off x="2497088" y="682459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E7C69-AF6E-41A6-802B-9E28BE814673}"/>
              </a:ext>
            </a:extLst>
          </p:cNvPr>
          <p:cNvCxnSpPr/>
          <p:nvPr/>
        </p:nvCxnSpPr>
        <p:spPr>
          <a:xfrm flipV="1">
            <a:off x="2677108" y="682459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596393-ABF0-4478-B898-268768BB222C}"/>
              </a:ext>
            </a:extLst>
          </p:cNvPr>
          <p:cNvSpPr txBox="1"/>
          <p:nvPr/>
        </p:nvSpPr>
        <p:spPr>
          <a:xfrm>
            <a:off x="971092" y="4627539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a full discussion about rocking curves see: </a:t>
            </a:r>
            <a:r>
              <a:rPr lang="en-US" sz="1400" dirty="0" err="1"/>
              <a:t>Masiello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J. Appl. </a:t>
            </a:r>
            <a:r>
              <a:rPr lang="en-US" sz="1400" dirty="0" err="1"/>
              <a:t>Crystall</a:t>
            </a:r>
            <a:r>
              <a:rPr lang="en-US" sz="1400" dirty="0"/>
              <a:t>. 47, 1304-1314 (2014)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ABA8B2-D81C-4181-A002-5F6033B6D1A0}"/>
              </a:ext>
            </a:extLst>
          </p:cNvPr>
          <p:cNvGrpSpPr/>
          <p:nvPr/>
        </p:nvGrpSpPr>
        <p:grpSpPr>
          <a:xfrm>
            <a:off x="337798" y="2633939"/>
            <a:ext cx="7717347" cy="842821"/>
            <a:chOff x="337798" y="2633939"/>
            <a:chExt cx="7717347" cy="8428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15360B-8A4A-47F1-89C2-A00B1CBE1E1D}"/>
                </a:ext>
              </a:extLst>
            </p:cNvPr>
            <p:cNvGrpSpPr/>
            <p:nvPr/>
          </p:nvGrpSpPr>
          <p:grpSpPr>
            <a:xfrm>
              <a:off x="337798" y="2633939"/>
              <a:ext cx="7717347" cy="842821"/>
              <a:chOff x="1403648" y="4005064"/>
              <a:chExt cx="7717347" cy="84282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D2A53CD-A871-47F0-9035-2CF919103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3648" y="4005064"/>
                <a:ext cx="1224136" cy="80681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9130F53-6002-412E-8F3F-D8E044879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19872" y="4041068"/>
                <a:ext cx="1224136" cy="80681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DB13FF8-82F5-4A8F-947F-F050C61C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76056" y="4005064"/>
                <a:ext cx="1764196" cy="80681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FA5CB2-CC7D-4875-A220-0E5B2159AAAF}"/>
                  </a:ext>
                </a:extLst>
              </p:cNvPr>
              <p:cNvSpPr txBox="1"/>
              <p:nvPr/>
            </p:nvSpPr>
            <p:spPr>
              <a:xfrm>
                <a:off x="6655807" y="4103784"/>
                <a:ext cx="2465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FWHM</a:t>
                </a:r>
                <a:r>
                  <a:rPr lang="en-US" baseline="-25000" dirty="0"/>
                  <a:t>R</a:t>
                </a:r>
                <a:r>
                  <a:rPr lang="en-US" dirty="0"/>
                  <a:t> = 1.4 FWHM</a:t>
                </a:r>
                <a:r>
                  <a:rPr lang="en-US" baseline="-25000" dirty="0"/>
                  <a:t>1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713C8F0-F68D-4C31-9D8B-F7D82A484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71800" y="4185084"/>
                <a:ext cx="457200" cy="4445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6D13D7-9F57-473B-BA5E-AC548C45F268}"/>
                </a:ext>
              </a:extLst>
            </p:cNvPr>
            <p:cNvSpPr txBox="1"/>
            <p:nvPr/>
          </p:nvSpPr>
          <p:spPr>
            <a:xfrm>
              <a:off x="3663274" y="278878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41D51C-B9A0-4743-AD6A-DC9DF59AF7EB}"/>
              </a:ext>
            </a:extLst>
          </p:cNvPr>
          <p:cNvGrpSpPr/>
          <p:nvPr/>
        </p:nvGrpSpPr>
        <p:grpSpPr>
          <a:xfrm>
            <a:off x="428792" y="1498407"/>
            <a:ext cx="7477075" cy="1178728"/>
            <a:chOff x="408856" y="2923468"/>
            <a:chExt cx="7477075" cy="11787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2D6FC9-97AD-4F45-BEE0-0023293B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856" y="2986072"/>
              <a:ext cx="1026875" cy="10801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18AAC2-B17D-4AE6-BBB4-EA112892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3072" y="2986072"/>
              <a:ext cx="1026875" cy="1080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6C0C5B-3234-4665-AD0D-DEAF9674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508" y="2923468"/>
              <a:ext cx="1152916" cy="11787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00E18E-0CBA-4677-98D6-ACF696E76DB4}"/>
                </a:ext>
              </a:extLst>
            </p:cNvPr>
            <p:cNvSpPr txBox="1"/>
            <p:nvPr/>
          </p:nvSpPr>
          <p:spPr>
            <a:xfrm>
              <a:off x="5613254" y="3263111"/>
              <a:ext cx="2272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= 1 FWHM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ADF5A5-D567-4779-A123-31DDEA2D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8996" y="3166092"/>
              <a:ext cx="457200" cy="4445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0C56CF-2B0F-497C-8173-2D9A0380AA88}"/>
                </a:ext>
              </a:extLst>
            </p:cNvPr>
            <p:cNvSpPr txBox="1"/>
            <p:nvPr/>
          </p:nvSpPr>
          <p:spPr>
            <a:xfrm>
              <a:off x="3649216" y="321150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20860-6EAE-479A-8381-1A2FF7EAFE73}"/>
              </a:ext>
            </a:extLst>
          </p:cNvPr>
          <p:cNvGrpSpPr/>
          <p:nvPr/>
        </p:nvGrpSpPr>
        <p:grpSpPr>
          <a:xfrm>
            <a:off x="337798" y="3671266"/>
            <a:ext cx="7821379" cy="1019499"/>
            <a:chOff x="408856" y="4111600"/>
            <a:chExt cx="7821379" cy="1019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6ECD3AF-D701-4B6E-97EC-AEFC19DD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856" y="4183608"/>
              <a:ext cx="1162844" cy="8923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7E5359-86DB-4D7F-96D2-88A1C74A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3072" y="4219612"/>
              <a:ext cx="1162844" cy="8923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A35F5F-A97C-4050-9A4A-F381E470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1264" y="4111600"/>
              <a:ext cx="1727683" cy="10194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E1D7191-A61A-47EC-8F87-494F1E8B2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000" y="4363628"/>
              <a:ext cx="457200" cy="444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5E3145-4979-4A1E-8062-F10B6346469B}"/>
                </a:ext>
              </a:extLst>
            </p:cNvPr>
            <p:cNvSpPr txBox="1"/>
            <p:nvPr/>
          </p:nvSpPr>
          <p:spPr>
            <a:xfrm>
              <a:off x="5765047" y="4240227"/>
              <a:ext cx="246518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~ 1.5 FWHM</a:t>
              </a:r>
              <a:r>
                <a:rPr lang="en-US" baseline="-25000" dirty="0"/>
                <a:t>1</a:t>
              </a:r>
            </a:p>
            <a:p>
              <a:r>
                <a:rPr lang="en-US" baseline="-25000" dirty="0"/>
                <a:t>Si111 8 </a:t>
              </a:r>
              <a:r>
                <a:rPr lang="en-US" baseline="-25000" dirty="0" err="1"/>
                <a:t>keV</a:t>
              </a:r>
              <a:endParaRPr lang="en-US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80F568-0966-47C6-A256-26D9C9633B36}"/>
                </a:ext>
              </a:extLst>
            </p:cNvPr>
            <p:cNvSpPr txBox="1"/>
            <p:nvPr/>
          </p:nvSpPr>
          <p:spPr>
            <a:xfrm>
              <a:off x="3685220" y="4255616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95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Crystal phase retarders</a:t>
            </a:r>
            <a:endParaRPr lang="en-GB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6715" y="1880847"/>
            <a:ext cx="5969000" cy="20796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Perfect crystals are </a:t>
            </a:r>
            <a:r>
              <a:rPr lang="en-US" dirty="0" err="1"/>
              <a:t>birefringent</a:t>
            </a:r>
            <a:r>
              <a:rPr lang="en-US" dirty="0"/>
              <a:t> elements: </a:t>
            </a:r>
            <a:r>
              <a:rPr lang="en-US" dirty="0" err="1"/>
              <a:t>R</a:t>
            </a:r>
            <a:r>
              <a:rPr lang="en-US" baseline="-25000" dirty="0" err="1">
                <a:latin typeface="Symbol" pitchFamily="18" charset="2"/>
              </a:rPr>
              <a:t>s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 </a:t>
            </a:r>
            <a:r>
              <a:rPr lang="en-US" dirty="0" err="1"/>
              <a:t>R</a:t>
            </a:r>
            <a:r>
              <a:rPr lang="en-US" baseline="-25000" dirty="0" err="1">
                <a:latin typeface="Symbol" pitchFamily="18" charset="2"/>
              </a:rPr>
              <a:t>p</a:t>
            </a:r>
            <a:endParaRPr lang="en-US" dirty="0"/>
          </a:p>
          <a:p>
            <a:r>
              <a:rPr lang="en-US" dirty="0"/>
              <a:t>They introduce a phase change </a:t>
            </a:r>
            <a:r>
              <a:rPr lang="en-US" dirty="0">
                <a:latin typeface="Symbol" pitchFamily="18" charset="2"/>
              </a:rPr>
              <a:t>F </a:t>
            </a:r>
            <a:r>
              <a:rPr lang="en-US" dirty="0"/>
              <a:t>that alter the polarization of the beam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3697356" y="1511787"/>
            <a:ext cx="3722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Arial" pitchFamily="34" charset="0"/>
              </a:rPr>
              <a:t>T</a:t>
            </a:r>
            <a:endParaRPr lang="en-GB" sz="2400" b="1">
              <a:latin typeface="Arial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925706" y="654538"/>
            <a:ext cx="2007394" cy="1319213"/>
            <a:chOff x="768" y="3120"/>
            <a:chExt cx="1686" cy="1108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864" y="3120"/>
              <a:ext cx="1590" cy="1104"/>
              <a:chOff x="768" y="3024"/>
              <a:chExt cx="1590" cy="1104"/>
            </a:xfrm>
          </p:grpSpPr>
          <p:sp>
            <p:nvSpPr>
              <p:cNvPr id="80900" name="Rectangle 4" descr="Light horizontal"/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80902" name="Line 6"/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3" name="Line 7"/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4" name="Line 8"/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8" name="Text Box 12"/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R</a:t>
                </a:r>
                <a:endParaRPr lang="en-GB" sz="2400" b="1" dirty="0">
                  <a:latin typeface="Arial" pitchFamily="34" charset="0"/>
                </a:endParaRPr>
              </a:p>
            </p:txBody>
          </p:sp>
        </p:grpSp>
        <p:sp>
          <p:nvSpPr>
            <p:cNvPr id="80912" name="Text Box 16"/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297556" y="654538"/>
            <a:ext cx="2258615" cy="1319213"/>
            <a:chOff x="3552" y="3216"/>
            <a:chExt cx="1897" cy="1108"/>
          </a:xfrm>
        </p:grpSpPr>
        <p:sp>
          <p:nvSpPr>
            <p:cNvPr id="80909" name="Text Box 13"/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3552" y="3216"/>
              <a:ext cx="1897" cy="1108"/>
              <a:chOff x="3408" y="3072"/>
              <a:chExt cx="1897" cy="1108"/>
            </a:xfrm>
          </p:grpSpPr>
          <p:sp>
            <p:nvSpPr>
              <p:cNvPr id="80901" name="Rectangle 5" descr="Light horizontal"/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80905" name="Line 9"/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6" name="Line 10"/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7" name="Line 11"/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11" name="Text Box 15"/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313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T</a:t>
                </a:r>
                <a:endParaRPr lang="en-GB" sz="2400" b="1">
                  <a:latin typeface="Arial" pitchFamily="34" charset="0"/>
                </a:endParaRPr>
              </a:p>
            </p:txBody>
          </p:sp>
          <p:sp>
            <p:nvSpPr>
              <p:cNvPr id="80913" name="Text Box 17"/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3461698"/>
            <a:ext cx="2063175" cy="1188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715" y="3488701"/>
            <a:ext cx="1875614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4" descr="D:\Working\China2001\4CURV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078" y="660798"/>
            <a:ext cx="6267547" cy="4247941"/>
          </a:xfrm>
          <a:prstGeom prst="rect">
            <a:avLst/>
          </a:prstGeom>
          <a:noFill/>
        </p:spPr>
      </p:pic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2897392" y="229464"/>
            <a:ext cx="2228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Hirano et al., NIM A336 (1993) 343</a:t>
            </a:r>
            <a:endParaRPr lang="en-GB" sz="1200" dirty="0">
              <a:latin typeface="Arial Narrow" pitchFamily="34" charset="0"/>
            </a:endParaRPr>
          </a:p>
        </p:txBody>
      </p:sp>
      <p:sp>
        <p:nvSpPr>
          <p:cNvPr id="98313" name="Rectangle 9" descr="Light horizontal"/>
          <p:cNvSpPr>
            <a:spLocks noChangeArrowheads="1"/>
          </p:cNvSpPr>
          <p:nvPr/>
        </p:nvSpPr>
        <p:spPr bwMode="auto">
          <a:xfrm>
            <a:off x="2400300" y="3657600"/>
            <a:ext cx="67866" cy="6858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2026444" y="3746897"/>
            <a:ext cx="407194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16" name="Line 12"/>
          <p:cNvSpPr>
            <a:spLocks noChangeShapeType="1"/>
          </p:cNvSpPr>
          <p:nvPr/>
        </p:nvSpPr>
        <p:spPr bwMode="auto">
          <a:xfrm>
            <a:off x="2433638" y="4045744"/>
            <a:ext cx="408385" cy="297656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19" name="Rectangle 15" descr="Light horizontal"/>
          <p:cNvSpPr>
            <a:spLocks noChangeArrowheads="1"/>
          </p:cNvSpPr>
          <p:nvPr/>
        </p:nvSpPr>
        <p:spPr bwMode="auto">
          <a:xfrm>
            <a:off x="5681663" y="2884885"/>
            <a:ext cx="67866" cy="6858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20" name="Line 16"/>
          <p:cNvSpPr>
            <a:spLocks noChangeShapeType="1"/>
          </p:cNvSpPr>
          <p:nvPr/>
        </p:nvSpPr>
        <p:spPr bwMode="auto">
          <a:xfrm>
            <a:off x="5307807" y="2974182"/>
            <a:ext cx="407194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1" name="Line 17"/>
          <p:cNvSpPr>
            <a:spLocks noChangeShapeType="1"/>
          </p:cNvSpPr>
          <p:nvPr/>
        </p:nvSpPr>
        <p:spPr bwMode="auto">
          <a:xfrm rot="-5341321">
            <a:off x="5706070" y="2923580"/>
            <a:ext cx="358379" cy="340519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4" name="Rectangle 20" descr="Light horizontal"/>
          <p:cNvSpPr>
            <a:spLocks noChangeArrowheads="1"/>
          </p:cNvSpPr>
          <p:nvPr/>
        </p:nvSpPr>
        <p:spPr bwMode="auto">
          <a:xfrm>
            <a:off x="5709047" y="722710"/>
            <a:ext cx="960834" cy="179784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25" name="Line 21"/>
          <p:cNvSpPr>
            <a:spLocks noChangeShapeType="1"/>
          </p:cNvSpPr>
          <p:nvPr/>
        </p:nvSpPr>
        <p:spPr bwMode="auto">
          <a:xfrm>
            <a:off x="5829300" y="514351"/>
            <a:ext cx="360760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6" name="Line 22"/>
          <p:cNvSpPr>
            <a:spLocks noChangeShapeType="1"/>
          </p:cNvSpPr>
          <p:nvPr/>
        </p:nvSpPr>
        <p:spPr bwMode="auto">
          <a:xfrm>
            <a:off x="6190060" y="813198"/>
            <a:ext cx="359569" cy="297656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0" name="Rectangle 26" descr="Light horizontal"/>
          <p:cNvSpPr>
            <a:spLocks noChangeArrowheads="1"/>
          </p:cNvSpPr>
          <p:nvPr/>
        </p:nvSpPr>
        <p:spPr bwMode="auto">
          <a:xfrm>
            <a:off x="2971800" y="1143000"/>
            <a:ext cx="960835" cy="179785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31" name="Line 27"/>
          <p:cNvSpPr>
            <a:spLocks noChangeShapeType="1"/>
          </p:cNvSpPr>
          <p:nvPr/>
        </p:nvSpPr>
        <p:spPr bwMode="auto">
          <a:xfrm>
            <a:off x="3092054" y="934641"/>
            <a:ext cx="360759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2" name="Line 28"/>
          <p:cNvSpPr>
            <a:spLocks noChangeShapeType="1"/>
          </p:cNvSpPr>
          <p:nvPr/>
        </p:nvSpPr>
        <p:spPr bwMode="auto">
          <a:xfrm rot="-5341321">
            <a:off x="3423642" y="874514"/>
            <a:ext cx="358379" cy="300038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1371601" y="571500"/>
            <a:ext cx="75533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 dirty="0"/>
              <a:t>4XGe220</a:t>
            </a:r>
            <a:endParaRPr lang="en-GB" sz="1050" dirty="0"/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4572000" y="514350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50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Si220</a:t>
            </a:r>
            <a:endParaRPr lang="en-GB" sz="1050"/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1314451" y="2971800"/>
            <a:ext cx="99418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22 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C</a:t>
            </a:r>
            <a:r>
              <a:rPr lang="en-US" sz="1050" baseline="30000"/>
              <a:t>*</a:t>
            </a:r>
            <a:r>
              <a:rPr lang="en-US" sz="1050"/>
              <a:t> 220</a:t>
            </a:r>
            <a:endParaRPr lang="en-GB" sz="1050"/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4629151" y="2686050"/>
            <a:ext cx="99418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22 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C</a:t>
            </a:r>
            <a:r>
              <a:rPr lang="en-US" sz="1050" baseline="30000"/>
              <a:t>*</a:t>
            </a:r>
            <a:r>
              <a:rPr lang="en-US" sz="1050"/>
              <a:t> 220</a:t>
            </a:r>
            <a:endParaRPr lang="en-GB" sz="105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2200" y="100732"/>
            <a:ext cx="9039600" cy="582600"/>
          </a:xfrm>
        </p:spPr>
        <p:txBody>
          <a:bodyPr/>
          <a:lstStyle/>
          <a:p>
            <a:r>
              <a:rPr lang="en-US" dirty="0"/>
              <a:t>Change of phase 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DEC9F-F913-4652-9385-79793A9FF484}"/>
              </a:ext>
            </a:extLst>
          </p:cNvPr>
          <p:cNvSpPr txBox="1"/>
          <p:nvPr/>
        </p:nvSpPr>
        <p:spPr>
          <a:xfrm>
            <a:off x="-10412" y="1368088"/>
            <a:ext cx="1670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BRAGG</a:t>
            </a:r>
          </a:p>
          <a:p>
            <a:r>
              <a:rPr lang="en-US" dirty="0"/>
              <a:t>(REFLECTION)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LAUE</a:t>
            </a:r>
          </a:p>
          <a:p>
            <a:r>
              <a:rPr lang="en-US" dirty="0"/>
              <a:t>(TRANSMISSION)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US" sz="2400" dirty="0"/>
              <a:t>How does the beam propagates in free space? 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663995" y="2921335"/>
            <a:ext cx="78160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rays: Need direction or angle and propagates as a straight line (without changing the intensity)</a:t>
            </a:r>
          </a:p>
          <a:p>
            <a:r>
              <a:rPr lang="en-US" sz="1100" dirty="0"/>
              <a:t>If waves we need an integral propagator: Fresnel etc. (changing the intensity distribution, conserving the integrated intensity</a:t>
            </a:r>
          </a:p>
          <a:p>
            <a:endParaRPr lang="en-US" sz="11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F64C40E-10A8-41D6-99CC-36F1542880C3}"/>
              </a:ext>
            </a:extLst>
          </p:cNvPr>
          <p:cNvSpPr/>
          <p:nvPr/>
        </p:nvSpPr>
        <p:spPr>
          <a:xfrm rot="16200000">
            <a:off x="2958049" y="-182986"/>
            <a:ext cx="945295" cy="2826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924DD-0A5F-43C0-9CFF-2CF6C6DB76CB}"/>
              </a:ext>
            </a:extLst>
          </p:cNvPr>
          <p:cNvCxnSpPr/>
          <p:nvPr/>
        </p:nvCxnSpPr>
        <p:spPr>
          <a:xfrm>
            <a:off x="3168316" y="757766"/>
            <a:ext cx="0" cy="138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B1CD5B-106E-4A00-B010-0F64F049F1B8}"/>
              </a:ext>
            </a:extLst>
          </p:cNvPr>
          <p:cNvCxnSpPr>
            <a:cxnSpLocks/>
          </p:cNvCxnSpPr>
          <p:nvPr/>
        </p:nvCxnSpPr>
        <p:spPr>
          <a:xfrm>
            <a:off x="4844095" y="616393"/>
            <a:ext cx="0" cy="152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2A4A81-898B-4CAF-8AC4-745B21121507}"/>
              </a:ext>
            </a:extLst>
          </p:cNvPr>
          <p:cNvSpPr/>
          <p:nvPr/>
        </p:nvSpPr>
        <p:spPr>
          <a:xfrm>
            <a:off x="2979827" y="2141621"/>
            <a:ext cx="376978" cy="344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DDCCE-4262-44F4-99CA-E308D1EF3D9D}"/>
              </a:ext>
            </a:extLst>
          </p:cNvPr>
          <p:cNvSpPr/>
          <p:nvPr/>
        </p:nvSpPr>
        <p:spPr>
          <a:xfrm>
            <a:off x="4344485" y="1834666"/>
            <a:ext cx="999219" cy="89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  <a:endParaRPr lang="en-GB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27CB1A-9E79-4DCA-B494-DEB6DDE61E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53647" y="575246"/>
            <a:ext cx="1303537" cy="5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40DE3B-4B1F-4F16-B714-9639C7F2CEB9}"/>
              </a:ext>
            </a:extLst>
          </p:cNvPr>
          <p:cNvCxnSpPr/>
          <p:nvPr/>
        </p:nvCxnSpPr>
        <p:spPr>
          <a:xfrm>
            <a:off x="3481137" y="2314073"/>
            <a:ext cx="77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43D160-E878-4413-B4D3-FEC5284F28EA}"/>
              </a:ext>
            </a:extLst>
          </p:cNvPr>
          <p:cNvSpPr txBox="1"/>
          <p:nvPr/>
        </p:nvSpPr>
        <p:spPr>
          <a:xfrm>
            <a:off x="2979827" y="48106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z1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02D7BA-AA57-4AD8-86A1-A2FC3EDFDE8B}"/>
              </a:ext>
            </a:extLst>
          </p:cNvPr>
          <p:cNvSpPr txBox="1"/>
          <p:nvPr/>
        </p:nvSpPr>
        <p:spPr>
          <a:xfrm>
            <a:off x="236620" y="3533311"/>
            <a:ext cx="8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know how to propagate, we can define Brightness or Brilliance:</a:t>
            </a:r>
          </a:p>
          <a:p>
            <a:r>
              <a:rPr lang="en-US" dirty="0"/>
              <a:t>peak intensity, on-axis, and far away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43CD09-BC65-47AB-A47B-71496B11249A}"/>
              </a:ext>
            </a:extLst>
          </p:cNvPr>
          <p:cNvSpPr/>
          <p:nvPr/>
        </p:nvSpPr>
        <p:spPr>
          <a:xfrm>
            <a:off x="1527374" y="4262053"/>
            <a:ext cx="45719" cy="247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F727F8-566F-4262-8895-44296B66F810}"/>
              </a:ext>
            </a:extLst>
          </p:cNvPr>
          <p:cNvCxnSpPr/>
          <p:nvPr/>
        </p:nvCxnSpPr>
        <p:spPr>
          <a:xfrm>
            <a:off x="1826794" y="4388608"/>
            <a:ext cx="48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2835E0-9138-4880-AC14-8D468B96B428}"/>
              </a:ext>
            </a:extLst>
          </p:cNvPr>
          <p:cNvCxnSpPr/>
          <p:nvPr/>
        </p:nvCxnSpPr>
        <p:spPr>
          <a:xfrm>
            <a:off x="1880939" y="4509415"/>
            <a:ext cx="373820" cy="12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A2354B-2A66-45AC-93F3-D2834482F842}"/>
              </a:ext>
            </a:extLst>
          </p:cNvPr>
          <p:cNvCxnSpPr>
            <a:cxnSpLocks/>
          </p:cNvCxnSpPr>
          <p:nvPr/>
        </p:nvCxnSpPr>
        <p:spPr>
          <a:xfrm flipV="1">
            <a:off x="1826794" y="4151742"/>
            <a:ext cx="370971" cy="11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E1DAB-9B96-4BFA-AD4C-C72BFC32D6B5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1527374" y="4344349"/>
            <a:ext cx="4416222" cy="41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1E0A9D5-7645-45F0-A53A-FEAD79851F17}"/>
              </a:ext>
            </a:extLst>
          </p:cNvPr>
          <p:cNvSpPr/>
          <p:nvPr/>
        </p:nvSpPr>
        <p:spPr>
          <a:xfrm>
            <a:off x="5799217" y="4066278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901053-30D0-4AA7-A0E5-17ACC4C1575C}"/>
              </a:ext>
            </a:extLst>
          </p:cNvPr>
          <p:cNvSpPr/>
          <p:nvPr/>
        </p:nvSpPr>
        <p:spPr>
          <a:xfrm>
            <a:off x="5799217" y="4438151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5484B8-747A-4D79-9275-CD033C85864D}"/>
              </a:ext>
            </a:extLst>
          </p:cNvPr>
          <p:cNvSpPr txBox="1"/>
          <p:nvPr/>
        </p:nvSpPr>
        <p:spPr>
          <a:xfrm>
            <a:off x="6158944" y="424427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[photons/s/0.1%bw/mm^2/mrad^2]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/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/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CA68F3-06F1-4BA1-8663-2D5799442BCD}"/>
              </a:ext>
            </a:extLst>
          </p:cNvPr>
          <p:cNvSpPr txBox="1"/>
          <p:nvPr/>
        </p:nvSpPr>
        <p:spPr>
          <a:xfrm>
            <a:off x="4657184" y="42135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AB6D6-8D42-4AFE-B848-2A39073F3070}"/>
              </a:ext>
            </a:extLst>
          </p:cNvPr>
          <p:cNvSpPr/>
          <p:nvPr/>
        </p:nvSpPr>
        <p:spPr>
          <a:xfrm>
            <a:off x="1935500" y="931333"/>
            <a:ext cx="1232811" cy="55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706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polarization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9652" y="870561"/>
            <a:ext cx="2916324" cy="341608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504422" y="619023"/>
            <a:ext cx="17828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Bouchenoire</a:t>
            </a:r>
            <a:r>
              <a:rPr lang="fr-FR" sz="1050" dirty="0"/>
              <a:t>, Morris, Hase</a:t>
            </a:r>
          </a:p>
          <a:p>
            <a:r>
              <a:rPr lang="fr-FR" sz="1050" dirty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979713" y="2193708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Si111 5</a:t>
            </a:r>
            <a:r>
              <a:rPr lang="fr-FR" sz="1050" dirty="0">
                <a:latin typeface="Symbol" charset="2"/>
                <a:cs typeface="Symbol" charset="2"/>
              </a:rPr>
              <a:t>m</a:t>
            </a:r>
            <a:r>
              <a:rPr lang="fr-FR" sz="1050" dirty="0"/>
              <a:t>m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898704" y="3570861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C*111 128</a:t>
            </a:r>
            <a:r>
              <a:rPr lang="fr-FR" sz="1050" dirty="0">
                <a:latin typeface="Symbol" charset="2"/>
                <a:cs typeface="Symbol" charset="2"/>
              </a:rPr>
              <a:t>m</a:t>
            </a:r>
            <a:r>
              <a:rPr lang="fr-FR" sz="1050" dirty="0"/>
              <a:t>m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950932" y="4272939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E=3.174 </a:t>
            </a:r>
            <a:r>
              <a:rPr lang="fr-FR" sz="1050" dirty="0" err="1"/>
              <a:t>keV</a:t>
            </a:r>
            <a:endParaRPr lang="fr-FR" sz="1050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7994" y="1167594"/>
            <a:ext cx="2770866" cy="143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4997" y="2652759"/>
            <a:ext cx="2737397" cy="140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15027" y="600531"/>
            <a:ext cx="2457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Pc = </a:t>
            </a:r>
            <a:r>
              <a:rPr lang="en-US" sz="1050" dirty="0" err="1"/>
              <a:t>r</a:t>
            </a:r>
            <a:r>
              <a:rPr lang="en-US" sz="1050" baseline="-25000" dirty="0" err="1"/>
              <a:t>s</a:t>
            </a:r>
            <a:r>
              <a:rPr lang="en-US" sz="1050" dirty="0"/>
              <a:t> </a:t>
            </a:r>
            <a:r>
              <a:rPr lang="en-US" sz="1050" dirty="0" err="1"/>
              <a:t>r</a:t>
            </a:r>
            <a:r>
              <a:rPr lang="en-US" sz="1050" baseline="-25000" dirty="0" err="1"/>
              <a:t>p</a:t>
            </a:r>
            <a:r>
              <a:rPr lang="en-US" sz="1050" dirty="0"/>
              <a:t> sin (</a:t>
            </a:r>
            <a:r>
              <a:rPr lang="en-US" sz="1050" dirty="0" err="1">
                <a:latin typeface="Symbol" pitchFamily="18" charset="2"/>
              </a:rPr>
              <a:t>f</a:t>
            </a:r>
            <a:r>
              <a:rPr lang="en-US" sz="1050" baseline="-25000" dirty="0" err="1"/>
              <a:t>p</a:t>
            </a:r>
            <a:r>
              <a:rPr lang="en-US" sz="1050" dirty="0"/>
              <a:t> - </a:t>
            </a:r>
            <a:r>
              <a:rPr lang="en-US" sz="1050" dirty="0" err="1">
                <a:latin typeface="Symbol" pitchFamily="18" charset="2"/>
              </a:rPr>
              <a:t>f</a:t>
            </a:r>
            <a:r>
              <a:rPr lang="en-US" sz="1050" baseline="-25000" dirty="0" err="1"/>
              <a:t>s</a:t>
            </a:r>
            <a:r>
              <a:rPr lang="en-US" sz="1050" dirty="0"/>
              <a:t>)</a:t>
            </a:r>
            <a:endParaRPr lang="en-GB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625117" y="870561"/>
            <a:ext cx="7020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XOP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5184779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E7192-A28A-4C0C-A577-1D1A1427D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5EEFE-C83E-47F6-B89B-DC0539A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87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CF0EA-8A1D-4354-9B76-0E25E9AB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95" y="1729154"/>
            <a:ext cx="2054504" cy="6334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8E4DE9-B12B-4C4C-B4EE-7541AB0013A1}"/>
              </a:ext>
            </a:extLst>
          </p:cNvPr>
          <p:cNvSpPr txBox="1">
            <a:spLocks/>
          </p:cNvSpPr>
          <p:nvPr/>
        </p:nvSpPr>
        <p:spPr>
          <a:xfrm>
            <a:off x="0" y="8626"/>
            <a:ext cx="903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How the beam propagates through components – Optical Elements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E0D10-2078-4720-857A-FA9D6510C762}"/>
              </a:ext>
            </a:extLst>
          </p:cNvPr>
          <p:cNvSpPr txBox="1"/>
          <p:nvPr/>
        </p:nvSpPr>
        <p:spPr>
          <a:xfrm>
            <a:off x="263772" y="848596"/>
            <a:ext cx="87022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Crop (slits)                                                   Focus (change propagation)                           Attenuate/Reflect</a:t>
            </a:r>
            <a:endParaRPr lang="en-US" sz="1100" dirty="0"/>
          </a:p>
          <a:p>
            <a:r>
              <a:rPr lang="en-US" sz="1100" dirty="0"/>
              <a:t>Redefine size                                                change the direction                                            change the intensity</a:t>
            </a:r>
          </a:p>
          <a:p>
            <a:endParaRPr lang="en-US" sz="1100" dirty="0"/>
          </a:p>
          <a:p>
            <a:r>
              <a:rPr lang="en-US" sz="1100" dirty="0"/>
              <a:t>IDEAL SLIT                                                  IDEAL LENS                                                         ATTENUATOR / MIRROR</a:t>
            </a:r>
          </a:p>
          <a:p>
            <a:endParaRPr lang="en-US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06D36-6302-4DCA-9E12-589C97B5EA83}"/>
              </a:ext>
            </a:extLst>
          </p:cNvPr>
          <p:cNvGrpSpPr/>
          <p:nvPr/>
        </p:nvGrpSpPr>
        <p:grpSpPr>
          <a:xfrm>
            <a:off x="5925136" y="1754519"/>
            <a:ext cx="2308879" cy="1216214"/>
            <a:chOff x="4430879" y="3269623"/>
            <a:chExt cx="2651666" cy="15851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F9F3B-CD5B-4923-BB00-BC7079DFF9EB}"/>
                </a:ext>
              </a:extLst>
            </p:cNvPr>
            <p:cNvSpPr txBox="1"/>
            <p:nvPr/>
          </p:nvSpPr>
          <p:spPr>
            <a:xfrm>
              <a:off x="4974292" y="4568546"/>
              <a:ext cx="2004958" cy="286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US" sz="1260" kern="1200" dirty="0">
                  <a:solidFill>
                    <a:srgbClr val="002060"/>
                  </a:solidFill>
                  <a:ea typeface="+mn-ea"/>
                  <a:cs typeface="+mn-cs"/>
                </a:rPr>
                <a:t>material &amp; density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1D6A5B-A44A-42ED-B2B5-BC5841786ABA}"/>
                </a:ext>
              </a:extLst>
            </p:cNvPr>
            <p:cNvGrpSpPr/>
            <p:nvPr/>
          </p:nvGrpSpPr>
          <p:grpSpPr>
            <a:xfrm>
              <a:off x="4430879" y="3269623"/>
              <a:ext cx="2651666" cy="1277488"/>
              <a:chOff x="4430879" y="3269623"/>
              <a:chExt cx="2651666" cy="127748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C3A33CD-5EC7-4937-B7EA-105DFDC04609}"/>
                  </a:ext>
                </a:extLst>
              </p:cNvPr>
              <p:cNvCxnSpPr/>
              <p:nvPr/>
            </p:nvCxnSpPr>
            <p:spPr>
              <a:xfrm>
                <a:off x="4870999" y="4123582"/>
                <a:ext cx="2211546" cy="0"/>
              </a:xfrm>
              <a:prstGeom prst="line">
                <a:avLst/>
              </a:prstGeom>
              <a:ln w="57150">
                <a:solidFill>
                  <a:srgbClr val="ED77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92C14-1AAF-48AD-B78A-F254A3FB68DA}"/>
                  </a:ext>
                </a:extLst>
              </p:cNvPr>
              <p:cNvSpPr txBox="1"/>
              <p:nvPr/>
            </p:nvSpPr>
            <p:spPr>
              <a:xfrm>
                <a:off x="5508849" y="3269623"/>
                <a:ext cx="1184547" cy="31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thickness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5B8D8E-69F8-4D92-AD47-5809B61F2EC5}"/>
                  </a:ext>
                </a:extLst>
              </p:cNvPr>
              <p:cNvSpPr txBox="1"/>
              <p:nvPr/>
            </p:nvSpPr>
            <p:spPr>
              <a:xfrm>
                <a:off x="4430879" y="3735724"/>
                <a:ext cx="1077970" cy="5355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X-ray beam</a:t>
                </a: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8479B88C-5D0C-4C79-A99F-DCC611C5DA79}"/>
                  </a:ext>
                </a:extLst>
              </p:cNvPr>
              <p:cNvSpPr/>
              <p:nvPr/>
            </p:nvSpPr>
            <p:spPr>
              <a:xfrm>
                <a:off x="5948969" y="3716900"/>
                <a:ext cx="154472" cy="830211"/>
              </a:xfrm>
              <a:prstGeom prst="cube">
                <a:avLst/>
              </a:prstGeom>
              <a:solidFill>
                <a:srgbClr val="7030A0">
                  <a:alpha val="57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C4A0957-ADDD-44B5-8DD8-3AE5FB40AB19}"/>
                  </a:ext>
                </a:extLst>
              </p:cNvPr>
              <p:cNvCxnSpPr/>
              <p:nvPr/>
            </p:nvCxnSpPr>
            <p:spPr>
              <a:xfrm>
                <a:off x="5752463" y="3638514"/>
                <a:ext cx="243027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6EB68B-48B7-4F46-8FCB-3F08D0D483AF}"/>
                  </a:ext>
                </a:extLst>
              </p:cNvPr>
              <p:cNvCxnSpPr/>
              <p:nvPr/>
            </p:nvCxnSpPr>
            <p:spPr>
              <a:xfrm flipH="1">
                <a:off x="6097280" y="3638515"/>
                <a:ext cx="225352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FD2EFF-A96E-4B64-94B2-57118DB0D943}"/>
                  </a:ext>
                </a:extLst>
              </p:cNvPr>
              <p:cNvCxnSpPr/>
              <p:nvPr/>
            </p:nvCxnSpPr>
            <p:spPr>
              <a:xfrm>
                <a:off x="5989226" y="3532358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5D28A6-0AF4-494C-B1E0-B3EFC61ACEE6}"/>
                  </a:ext>
                </a:extLst>
              </p:cNvPr>
              <p:cNvCxnSpPr/>
              <p:nvPr/>
            </p:nvCxnSpPr>
            <p:spPr>
              <a:xfrm>
                <a:off x="6086436" y="3528465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61F30-0732-4B75-889F-6E6385031CB1}"/>
              </a:ext>
            </a:extLst>
          </p:cNvPr>
          <p:cNvCxnSpPr>
            <a:cxnSpLocks/>
          </p:cNvCxnSpPr>
          <p:nvPr/>
        </p:nvCxnSpPr>
        <p:spPr>
          <a:xfrm>
            <a:off x="4048239" y="1870307"/>
            <a:ext cx="6944" cy="9787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0114F9-5296-47E9-B495-40048ACD216C}"/>
              </a:ext>
            </a:extLst>
          </p:cNvPr>
          <p:cNvCxnSpPr>
            <a:cxnSpLocks/>
          </p:cNvCxnSpPr>
          <p:nvPr/>
        </p:nvCxnSpPr>
        <p:spPr>
          <a:xfrm>
            <a:off x="4055183" y="2849106"/>
            <a:ext cx="11907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4FF37A-AF1B-4BAD-B484-47D838669A4A}"/>
              </a:ext>
            </a:extLst>
          </p:cNvPr>
          <p:cNvSpPr txBox="1"/>
          <p:nvPr/>
        </p:nvSpPr>
        <p:spPr>
          <a:xfrm>
            <a:off x="4774618" y="2504486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2CA5E-794F-46D4-B051-177492ED7D66}"/>
              </a:ext>
            </a:extLst>
          </p:cNvPr>
          <p:cNvCxnSpPr/>
          <p:nvPr/>
        </p:nvCxnSpPr>
        <p:spPr>
          <a:xfrm>
            <a:off x="2660777" y="2346849"/>
            <a:ext cx="280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D0F2-B0BC-4225-8F3B-41D333C8E5C4}"/>
              </a:ext>
            </a:extLst>
          </p:cNvPr>
          <p:cNvCxnSpPr>
            <a:cxnSpLocks/>
          </p:cNvCxnSpPr>
          <p:nvPr/>
        </p:nvCxnSpPr>
        <p:spPr>
          <a:xfrm flipV="1">
            <a:off x="2676444" y="2005004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E18D11-3038-409C-8BBF-846686F8210F}"/>
              </a:ext>
            </a:extLst>
          </p:cNvPr>
          <p:cNvCxnSpPr/>
          <p:nvPr/>
        </p:nvCxnSpPr>
        <p:spPr>
          <a:xfrm flipH="1" flipV="1">
            <a:off x="4039516" y="2005003"/>
            <a:ext cx="1206396" cy="341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EDAF71-A121-46C7-B4A4-9B1FC548FF4C}"/>
              </a:ext>
            </a:extLst>
          </p:cNvPr>
          <p:cNvCxnSpPr>
            <a:cxnSpLocks/>
          </p:cNvCxnSpPr>
          <p:nvPr/>
        </p:nvCxnSpPr>
        <p:spPr>
          <a:xfrm>
            <a:off x="2646348" y="2651494"/>
            <a:ext cx="1386572" cy="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224E56-7954-4D5C-9FB2-40C7F4EED059}"/>
              </a:ext>
            </a:extLst>
          </p:cNvPr>
          <p:cNvCxnSpPr>
            <a:cxnSpLocks/>
          </p:cNvCxnSpPr>
          <p:nvPr/>
        </p:nvCxnSpPr>
        <p:spPr>
          <a:xfrm flipV="1">
            <a:off x="4032920" y="2346850"/>
            <a:ext cx="1197325" cy="304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3" descr="https://latex.codecogs.com/gif.latex?%5Cdpi%7B150%7D%20%5Csin%5Ctheta_1%20%3D%20%281-%5Cdelta%29%20%5Csin%5Ctheta_2">
            <a:extLst>
              <a:ext uri="{FF2B5EF4-FFF2-40B4-BE49-F238E27FC236}">
                <a16:creationId xmlns:a16="http://schemas.microsoft.com/office/drawing/2014/main" id="{206B442B-CE8A-4EA5-8EFB-D2E581E8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4695" y="3976094"/>
            <a:ext cx="2076450" cy="238125"/>
          </a:xfrm>
          <a:prstGeom prst="rect">
            <a:avLst/>
          </a:prstGeom>
          <a:noFill/>
        </p:spPr>
      </p:pic>
      <p:graphicFrame>
        <p:nvGraphicFramePr>
          <p:cNvPr id="37" name="Object 17">
            <a:extLst>
              <a:ext uri="{FF2B5EF4-FFF2-40B4-BE49-F238E27FC236}">
                <a16:creationId xmlns:a16="http://schemas.microsoft.com/office/drawing/2014/main" id="{10654C76-CB9C-4E7C-ADF6-EB4F1B766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885045"/>
              </p:ext>
            </p:extLst>
          </p:nvPr>
        </p:nvGraphicFramePr>
        <p:xfrm>
          <a:off x="2850567" y="2618276"/>
          <a:ext cx="9921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" name="Equation" r:id="rId5" imgW="676440" imgH="383760" progId="Equation.DSMT4">
                  <p:embed/>
                </p:oleObj>
              </mc:Choice>
              <mc:Fallback>
                <p:oleObj name="Equation" r:id="rId5" imgW="676440" imgH="383760" progId="Equation.DSMT4">
                  <p:embed/>
                  <p:pic>
                    <p:nvPicPr>
                      <p:cNvPr id="37" name="Object 17">
                        <a:extLst>
                          <a:ext uri="{FF2B5EF4-FFF2-40B4-BE49-F238E27FC236}">
                            <a16:creationId xmlns:a16="http://schemas.microsoft.com/office/drawing/2014/main" id="{10654C76-CB9C-4E7C-ADF6-EB4F1B766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567" y="2618276"/>
                        <a:ext cx="9921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/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02" y="3067328"/>
                <a:ext cx="1570798" cy="215444"/>
              </a:xfrm>
              <a:prstGeom prst="rect">
                <a:avLst/>
              </a:prstGeom>
              <a:blipFill>
                <a:blip r:embed="rId7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9B3C114-0F37-4FA8-96A7-E4EC7410946E}"/>
              </a:ext>
            </a:extLst>
          </p:cNvPr>
          <p:cNvSpPr/>
          <p:nvPr/>
        </p:nvSpPr>
        <p:spPr>
          <a:xfrm>
            <a:off x="4055183" y="3169708"/>
            <a:ext cx="152400" cy="671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56245-54F5-477E-BA0E-E53F06E9571A}"/>
              </a:ext>
            </a:extLst>
          </p:cNvPr>
          <p:cNvCxnSpPr>
            <a:cxnSpLocks/>
          </p:cNvCxnSpPr>
          <p:nvPr/>
        </p:nvCxnSpPr>
        <p:spPr>
          <a:xfrm flipV="1">
            <a:off x="2723661" y="3343518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5B0679-FE35-4B2D-8A94-7F2B5ECCF32C}"/>
              </a:ext>
            </a:extLst>
          </p:cNvPr>
          <p:cNvCxnSpPr>
            <a:cxnSpLocks/>
          </p:cNvCxnSpPr>
          <p:nvPr/>
        </p:nvCxnSpPr>
        <p:spPr>
          <a:xfrm flipH="1" flipV="1">
            <a:off x="4055183" y="3351363"/>
            <a:ext cx="1015962" cy="122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83A1AF-3D21-45B1-99C9-6CB3BECD88D0}"/>
              </a:ext>
            </a:extLst>
          </p:cNvPr>
          <p:cNvCxnSpPr>
            <a:cxnSpLocks/>
          </p:cNvCxnSpPr>
          <p:nvPr/>
        </p:nvCxnSpPr>
        <p:spPr>
          <a:xfrm>
            <a:off x="3673056" y="3281521"/>
            <a:ext cx="977491" cy="1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50332F-22AC-497C-947E-5488FAE8A8CE}"/>
              </a:ext>
            </a:extLst>
          </p:cNvPr>
          <p:cNvSpPr txBox="1"/>
          <p:nvPr/>
        </p:nvSpPr>
        <p:spPr>
          <a:xfrm>
            <a:off x="5876061" y="3005126"/>
            <a:ext cx="18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Beer-Lambert Law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7383B-63D1-49A2-9F65-C08B01B068A8}"/>
              </a:ext>
            </a:extLst>
          </p:cNvPr>
          <p:cNvSpPr/>
          <p:nvPr/>
        </p:nvSpPr>
        <p:spPr>
          <a:xfrm>
            <a:off x="2591801" y="465212"/>
            <a:ext cx="2880133" cy="3913328"/>
          </a:xfrm>
          <a:prstGeom prst="rect">
            <a:avLst/>
          </a:prstGeom>
          <a:solidFill>
            <a:schemeClr val="accent1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4D18B-5318-461F-AA77-8B38FD23CB0D}"/>
              </a:ext>
            </a:extLst>
          </p:cNvPr>
          <p:cNvSpPr/>
          <p:nvPr/>
        </p:nvSpPr>
        <p:spPr>
          <a:xfrm>
            <a:off x="103173" y="458757"/>
            <a:ext cx="2330747" cy="391978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FB1AC-5298-44F2-822F-BC5132DC523A}"/>
              </a:ext>
            </a:extLst>
          </p:cNvPr>
          <p:cNvSpPr/>
          <p:nvPr/>
        </p:nvSpPr>
        <p:spPr>
          <a:xfrm>
            <a:off x="5655422" y="465212"/>
            <a:ext cx="2880133" cy="3913328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4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9B1D85-B394-490F-9862-DEBEFBFA886C}"/>
              </a:ext>
            </a:extLst>
          </p:cNvPr>
          <p:cNvSpPr/>
          <p:nvPr/>
        </p:nvSpPr>
        <p:spPr>
          <a:xfrm>
            <a:off x="324254" y="1988091"/>
            <a:ext cx="8772996" cy="89900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6B8FB-0F19-4C0E-9CA2-B1F66B9B5BC5}"/>
              </a:ext>
            </a:extLst>
          </p:cNvPr>
          <p:cNvSpPr/>
          <p:nvPr/>
        </p:nvSpPr>
        <p:spPr>
          <a:xfrm>
            <a:off x="308432" y="3036573"/>
            <a:ext cx="8772996" cy="1536710"/>
          </a:xfrm>
          <a:prstGeom prst="rect">
            <a:avLst/>
          </a:prstGeom>
          <a:solidFill>
            <a:schemeClr val="accent5">
              <a:lumMod val="20000"/>
              <a:lumOff val="8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the simplest ray-tracing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E569B53-F9D7-4063-9CDA-89140BAD9A29}"/>
              </a:ext>
            </a:extLst>
          </p:cNvPr>
          <p:cNvSpPr/>
          <p:nvPr/>
        </p:nvSpPr>
        <p:spPr>
          <a:xfrm>
            <a:off x="1163053" y="760319"/>
            <a:ext cx="1098884" cy="82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C66D9-62D8-4851-BBB3-5DE76B76AD18}"/>
              </a:ext>
            </a:extLst>
          </p:cNvPr>
          <p:cNvCxnSpPr/>
          <p:nvPr/>
        </p:nvCxnSpPr>
        <p:spPr>
          <a:xfrm>
            <a:off x="425116" y="8983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/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/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6F36F-977C-4839-A063-8EADF46DF483}"/>
              </a:ext>
            </a:extLst>
          </p:cNvPr>
          <p:cNvCxnSpPr/>
          <p:nvPr/>
        </p:nvCxnSpPr>
        <p:spPr>
          <a:xfrm>
            <a:off x="2342146" y="10382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54DCB9-1304-431D-9366-FA7C8E74BB4D}"/>
              </a:ext>
            </a:extLst>
          </p:cNvPr>
          <p:cNvSpPr txBox="1"/>
          <p:nvPr/>
        </p:nvSpPr>
        <p:spPr>
          <a:xfrm>
            <a:off x="913256" y="163340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“linear” black 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Straight propagation: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distance x divergence [not quadratic!]</a:t>
                </a:r>
              </a:p>
              <a:p>
                <a:r>
                  <a:rPr lang="en-US" dirty="0"/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[same divergence]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Lens: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[no-propagation]</a:t>
                </a:r>
              </a:p>
              <a:p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[direction changes with x]</a:t>
                </a:r>
              </a:p>
              <a:p>
                <a:r>
                  <a:rPr lang="en-US" dirty="0"/>
                  <a:t>                  Mirror: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(normal incidence)</a:t>
                </a:r>
                <a:br>
                  <a:rPr lang="en-US" dirty="0"/>
                </a:br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[grazing incidence, Coddington equations]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blipFill>
                <a:blip r:embed="rId5"/>
                <a:stretch>
                  <a:fillRect b="-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2415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3248</Words>
  <Application>Microsoft Office PowerPoint</Application>
  <PresentationFormat>On-screen Show (16:9)</PresentationFormat>
  <Paragraphs>764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Ｐゴシック</vt:lpstr>
      <vt:lpstr>Arial</vt:lpstr>
      <vt:lpstr>Arial Narrow</vt:lpstr>
      <vt:lpstr>Bookman Old Style</vt:lpstr>
      <vt:lpstr>Calibri</vt:lpstr>
      <vt:lpstr>Cambria Math</vt:lpstr>
      <vt:lpstr>Symbol</vt:lpstr>
      <vt:lpstr>Wingdings</vt:lpstr>
      <vt:lpstr>Simple Light</vt:lpstr>
      <vt:lpstr>Equation</vt:lpstr>
      <vt:lpstr>PowerPoint Presentation</vt:lpstr>
      <vt:lpstr>Transport of power in a Beamline</vt:lpstr>
      <vt:lpstr>Hyerarchical simulations with Oasys</vt:lpstr>
      <vt:lpstr>Basics concepts (hand calculations)</vt:lpstr>
      <vt:lpstr>The Beam: Spectrum and Size</vt:lpstr>
      <vt:lpstr>Estimate Flux and size (H, V) from the source</vt:lpstr>
      <vt:lpstr>How does the beam propagates in free space? </vt:lpstr>
      <vt:lpstr>PowerPoint Presentation</vt:lpstr>
      <vt:lpstr>Transfer Matrix: the simplest ray-tracing</vt:lpstr>
      <vt:lpstr>Transfer Matrix: typical p:q focusing</vt:lpstr>
      <vt:lpstr>Other matrix-based systems: The electron beam dynamics</vt:lpstr>
      <vt:lpstr>Extending Transfer Matrix: Phase Space Analysis, Ray tracing</vt:lpstr>
      <vt:lpstr>Hand-calculations. Example ESRF ID16A Beam sizes and flux</vt:lpstr>
      <vt:lpstr>XOPPY history</vt:lpstr>
      <vt:lpstr>PowerPoint Presentation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  <vt:lpstr>PowerPoint Presentation</vt:lpstr>
      <vt:lpstr>Undulator emission simulation</vt:lpstr>
      <vt:lpstr>Undulator emission simulation: Peak position vs aperture size</vt:lpstr>
      <vt:lpstr>Undulator emission simulation: Peak position vs K</vt:lpstr>
      <vt:lpstr>Undulator emission simulation: Peak position vs K</vt:lpstr>
      <vt:lpstr>Undulator emission simulation (gap)</vt:lpstr>
      <vt:lpstr>Undulator emission simulation</vt:lpstr>
      <vt:lpstr>Simulation of source emission</vt:lpstr>
      <vt:lpstr>Simulation of source emission</vt:lpstr>
      <vt:lpstr>Undulator power density projected (Power vs x, y)</vt:lpstr>
      <vt:lpstr>Undulator power density (Power vs x, y)</vt:lpstr>
      <vt:lpstr>Optical Elements</vt:lpstr>
      <vt:lpstr>Material constants libraries xraylib  https://github.com/tschoonj/xraylib</vt:lpstr>
      <vt:lpstr>Power transport on a beamline</vt:lpstr>
      <vt:lpstr>Power transport on a beamline</vt:lpstr>
      <vt:lpstr>Filter or attenuator (window) absorption</vt:lpstr>
      <vt:lpstr>Power absorbed by a filter or attenuator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Calculation of flux at the sample position</vt:lpstr>
      <vt:lpstr>Other optical elements in XOPPY: Multilayers</vt:lpstr>
      <vt:lpstr>Other optical elements in XOPPY: Crystals</vt:lpstr>
      <vt:lpstr>FORMULATIONS OF DYNAMICAL THEORY</vt:lpstr>
      <vt:lpstr>Rocking curve</vt:lpstr>
      <vt:lpstr>Crystal phase retarders</vt:lpstr>
      <vt:lpstr>Change of phase </vt:lpstr>
      <vt:lpstr>Circular polarization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144</cp:revision>
  <dcterms:modified xsi:type="dcterms:W3CDTF">2025-04-23T15:03:12Z</dcterms:modified>
</cp:coreProperties>
</file>